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i="0" dirty="0">
                <a:latin typeface="Calibri"/>
                <a:cs typeface="Calibri"/>
              </a:rPr>
              <a:t>©</a:t>
            </a:r>
            <a:r>
              <a:rPr i="0" spc="-40" dirty="0">
                <a:latin typeface="Calibri"/>
                <a:cs typeface="Calibri"/>
              </a:rPr>
              <a:t> </a:t>
            </a:r>
            <a:r>
              <a:rPr spc="-5" dirty="0"/>
              <a:t>Aptech</a:t>
            </a:r>
            <a:r>
              <a:rPr spc="-45" dirty="0"/>
              <a:t> </a:t>
            </a:r>
            <a:r>
              <a:rPr spc="-10" dirty="0"/>
              <a:t>Ltd.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i="0" dirty="0">
                <a:latin typeface="Calibri"/>
                <a:cs typeface="Calibri"/>
              </a:rPr>
              <a:t>©</a:t>
            </a:r>
            <a:r>
              <a:rPr i="0" spc="-40" dirty="0">
                <a:latin typeface="Calibri"/>
                <a:cs typeface="Calibri"/>
              </a:rPr>
              <a:t> </a:t>
            </a:r>
            <a:r>
              <a:rPr spc="-5" dirty="0"/>
              <a:t>Aptech</a:t>
            </a:r>
            <a:r>
              <a:rPr spc="-45" dirty="0"/>
              <a:t> </a:t>
            </a:r>
            <a:r>
              <a:rPr spc="-10" dirty="0"/>
              <a:t>Ltd.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i="0" dirty="0">
                <a:latin typeface="Calibri"/>
                <a:cs typeface="Calibri"/>
              </a:rPr>
              <a:t>©</a:t>
            </a:r>
            <a:r>
              <a:rPr i="0" spc="-40" dirty="0">
                <a:latin typeface="Calibri"/>
                <a:cs typeface="Calibri"/>
              </a:rPr>
              <a:t> </a:t>
            </a:r>
            <a:r>
              <a:rPr spc="-5" dirty="0"/>
              <a:t>Aptech</a:t>
            </a:r>
            <a:r>
              <a:rPr spc="-45" dirty="0"/>
              <a:t> </a:t>
            </a:r>
            <a:r>
              <a:rPr spc="-10" dirty="0"/>
              <a:t>Ltd.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i="0" dirty="0">
                <a:latin typeface="Calibri"/>
                <a:cs typeface="Calibri"/>
              </a:rPr>
              <a:t>©</a:t>
            </a:r>
            <a:r>
              <a:rPr i="0" spc="-40" dirty="0">
                <a:latin typeface="Calibri"/>
                <a:cs typeface="Calibri"/>
              </a:rPr>
              <a:t> </a:t>
            </a:r>
            <a:r>
              <a:rPr spc="-5" dirty="0"/>
              <a:t>Aptech</a:t>
            </a:r>
            <a:r>
              <a:rPr spc="-45" dirty="0"/>
              <a:t> </a:t>
            </a:r>
            <a:r>
              <a:rPr spc="-10" dirty="0"/>
              <a:t>Ltd.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i="0" dirty="0">
                <a:latin typeface="Calibri"/>
                <a:cs typeface="Calibri"/>
              </a:rPr>
              <a:t>©</a:t>
            </a:r>
            <a:r>
              <a:rPr i="0" spc="-40" dirty="0">
                <a:latin typeface="Calibri"/>
                <a:cs typeface="Calibri"/>
              </a:rPr>
              <a:t> </a:t>
            </a:r>
            <a:r>
              <a:rPr spc="-5" dirty="0"/>
              <a:t>Aptech</a:t>
            </a:r>
            <a:r>
              <a:rPr spc="-45" dirty="0"/>
              <a:t> </a:t>
            </a:r>
            <a:r>
              <a:rPr spc="-10" dirty="0"/>
              <a:t>Ltd.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9144000" cy="9144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60954" y="1221689"/>
            <a:ext cx="5233034" cy="1123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36063" y="2916681"/>
            <a:ext cx="5501640" cy="1717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8739" y="6662115"/>
            <a:ext cx="8794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i="0" dirty="0">
                <a:latin typeface="Calibri"/>
                <a:cs typeface="Calibri"/>
              </a:rPr>
              <a:t>©</a:t>
            </a:r>
            <a:r>
              <a:rPr i="0" spc="-40" dirty="0">
                <a:latin typeface="Calibri"/>
                <a:cs typeface="Calibri"/>
              </a:rPr>
              <a:t> </a:t>
            </a:r>
            <a:r>
              <a:rPr spc="-5" dirty="0"/>
              <a:t>Aptech</a:t>
            </a:r>
            <a:r>
              <a:rPr spc="-45" dirty="0"/>
              <a:t> </a:t>
            </a:r>
            <a:r>
              <a:rPr spc="-10" dirty="0"/>
              <a:t>Ltd.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957954" y="6624015"/>
            <a:ext cx="426656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45652" y="6624015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13.jp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1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jp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jp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0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g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95.png"/><Relationship Id="rId9" Type="http://schemas.openxmlformats.org/officeDocument/2006/relationships/image" Target="../media/image96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jpg"/><Relationship Id="rId4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11" Type="http://schemas.openxmlformats.org/officeDocument/2006/relationships/image" Target="../media/image96.jp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4.png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jpg"/><Relationship Id="rId4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1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jpg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3.png"/><Relationship Id="rId7" Type="http://schemas.openxmlformats.org/officeDocument/2006/relationships/image" Target="../media/image1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3.pn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3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3.pn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1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37.png"/><Relationship Id="rId9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7316470" cy="4957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 marL="1567815">
              <a:lnSpc>
                <a:spcPct val="100000"/>
              </a:lnSpc>
              <a:spcBef>
                <a:spcPts val="1145"/>
              </a:spcBef>
            </a:pPr>
            <a:r>
              <a:rPr sz="2800" b="1" spc="-5" dirty="0">
                <a:latin typeface="Palatino Linotype"/>
                <a:cs typeface="Palatino Linotype"/>
              </a:rPr>
              <a:t>Session:</a:t>
            </a:r>
            <a:r>
              <a:rPr sz="2800" b="1" spc="-25" dirty="0">
                <a:latin typeface="Palatino Linotype"/>
                <a:cs typeface="Palatino Linotype"/>
              </a:rPr>
              <a:t> </a:t>
            </a:r>
            <a:r>
              <a:rPr sz="2800" b="1" spc="-5" dirty="0">
                <a:latin typeface="Palatino Linotype"/>
                <a:cs typeface="Palatino Linotype"/>
              </a:rPr>
              <a:t>1</a:t>
            </a:r>
            <a:endParaRPr sz="2800">
              <a:latin typeface="Palatino Linotype"/>
              <a:cs typeface="Palatino Linotype"/>
            </a:endParaRPr>
          </a:p>
          <a:p>
            <a:pPr marL="1186180" algn="ctr">
              <a:lnSpc>
                <a:spcPct val="100000"/>
              </a:lnSpc>
              <a:spcBef>
                <a:spcPts val="2470"/>
              </a:spcBef>
            </a:pPr>
            <a:r>
              <a:rPr sz="4500" b="1" i="1" spc="-5" dirty="0">
                <a:latin typeface="Palatino Linotype"/>
                <a:cs typeface="Palatino Linotype"/>
              </a:rPr>
              <a:t>Introduction</a:t>
            </a:r>
            <a:r>
              <a:rPr sz="4500" b="1" i="1" spc="-60" dirty="0">
                <a:latin typeface="Palatino Linotype"/>
                <a:cs typeface="Palatino Linotype"/>
              </a:rPr>
              <a:t> </a:t>
            </a:r>
            <a:r>
              <a:rPr sz="4500" b="1" i="1" spc="-5" dirty="0">
                <a:latin typeface="Palatino Linotype"/>
                <a:cs typeface="Palatino Linotype"/>
              </a:rPr>
              <a:t>to</a:t>
            </a:r>
            <a:r>
              <a:rPr sz="4500" b="1" i="1" spc="-15" dirty="0">
                <a:latin typeface="Palatino Linotype"/>
                <a:cs typeface="Palatino Linotype"/>
              </a:rPr>
              <a:t> </a:t>
            </a:r>
            <a:r>
              <a:rPr sz="4500" b="1" i="1" spc="-5" dirty="0">
                <a:latin typeface="Palatino Linotype"/>
                <a:cs typeface="Palatino Linotype"/>
              </a:rPr>
              <a:t>the</a:t>
            </a:r>
            <a:r>
              <a:rPr sz="4500" b="1" i="1" spc="-15" dirty="0">
                <a:latin typeface="Palatino Linotype"/>
                <a:cs typeface="Palatino Linotype"/>
              </a:rPr>
              <a:t> </a:t>
            </a:r>
            <a:r>
              <a:rPr sz="4500" b="1" i="1" spc="-5" dirty="0">
                <a:latin typeface="Palatino Linotype"/>
                <a:cs typeface="Palatino Linotype"/>
              </a:rPr>
              <a:t>Web</a:t>
            </a:r>
            <a:endParaRPr sz="4500">
              <a:latin typeface="Palatino Linotype"/>
              <a:cs typeface="Palatino Linotyp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Session:</a:t>
            </a:r>
            <a:r>
              <a:rPr spc="-25" dirty="0"/>
              <a:t> </a:t>
            </a:r>
            <a:r>
              <a:rPr spc="-5" dirty="0"/>
              <a:t>10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/>
          </a:p>
          <a:p>
            <a:pPr marL="896619" marR="5080" indent="-713740">
              <a:lnSpc>
                <a:spcPct val="100000"/>
              </a:lnSpc>
            </a:pPr>
            <a:r>
              <a:rPr spc="-5" dirty="0"/>
              <a:t>Using</a:t>
            </a:r>
            <a:r>
              <a:rPr spc="15" dirty="0"/>
              <a:t> </a:t>
            </a:r>
            <a:r>
              <a:rPr spc="-5" dirty="0"/>
              <a:t>Views, Stored</a:t>
            </a:r>
            <a:r>
              <a:rPr spc="5" dirty="0"/>
              <a:t> </a:t>
            </a:r>
            <a:r>
              <a:rPr spc="-5" dirty="0"/>
              <a:t>Procedures, </a:t>
            </a:r>
            <a:r>
              <a:rPr spc="-68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5" dirty="0"/>
              <a:t>Querying</a:t>
            </a:r>
            <a:r>
              <a:rPr spc="25" dirty="0"/>
              <a:t> </a:t>
            </a:r>
            <a:r>
              <a:rPr spc="-5" dirty="0"/>
              <a:t>Metadata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1630" marR="5080" indent="-3295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35" dirty="0"/>
              <a:t> </a:t>
            </a:r>
            <a:r>
              <a:rPr dirty="0"/>
              <a:t>Management</a:t>
            </a:r>
            <a:r>
              <a:rPr spc="-30" dirty="0"/>
              <a:t> </a:t>
            </a:r>
            <a:r>
              <a:rPr spc="-5" dirty="0"/>
              <a:t>Using </a:t>
            </a:r>
            <a:r>
              <a:rPr spc="-885" dirty="0"/>
              <a:t> </a:t>
            </a:r>
            <a:r>
              <a:rPr dirty="0"/>
              <a:t>Microsoft</a:t>
            </a:r>
            <a:r>
              <a:rPr spc="-20" dirty="0"/>
              <a:t> </a:t>
            </a:r>
            <a:r>
              <a:rPr spc="5" dirty="0"/>
              <a:t>SQL</a:t>
            </a:r>
            <a:r>
              <a:rPr spc="-20" dirty="0"/>
              <a:t> </a:t>
            </a:r>
            <a:r>
              <a:rPr dirty="0"/>
              <a:t>Server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4386"/>
            <a:ext cx="6665696" cy="3536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20317"/>
            <a:ext cx="410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output.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4400" y="1524000"/>
            <a:ext cx="7429500" cy="32766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9740" y="5039105"/>
            <a:ext cx="77812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figu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ow</a:t>
            </a:r>
            <a:r>
              <a:rPr sz="1800" dirty="0">
                <a:latin typeface="Calibri"/>
                <a:cs typeface="Calibri"/>
              </a:rPr>
              <a:t>s m</a:t>
            </a:r>
            <a:r>
              <a:rPr sz="1800" spc="-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y </a:t>
            </a:r>
            <a:r>
              <a:rPr sz="1800" spc="-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spc="-25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alues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Titl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MiddleName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 </a:t>
            </a:r>
            <a:r>
              <a:rPr sz="1800" spc="-5" dirty="0">
                <a:latin typeface="Calibri"/>
                <a:cs typeface="Calibri"/>
              </a:rPr>
              <a:t>some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have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NULL</a:t>
            </a:r>
            <a:r>
              <a:rPr sz="1800" spc="-69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them.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spcBef>
                <a:spcPts val="7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person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comprehend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meaning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</a:pPr>
            <a:r>
              <a:rPr sz="1800" spc="-5" dirty="0">
                <a:latin typeface="Courier New"/>
                <a:cs typeface="Courier New"/>
              </a:rPr>
              <a:t>NUL</a:t>
            </a:r>
            <a:r>
              <a:rPr sz="1800" dirty="0">
                <a:latin typeface="Courier New"/>
                <a:cs typeface="Courier New"/>
              </a:rPr>
              <a:t>L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2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alue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4386"/>
            <a:ext cx="6665696" cy="3536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11173"/>
            <a:ext cx="7860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od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ip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aces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NUL</a:t>
            </a:r>
            <a:r>
              <a:rPr sz="1800" dirty="0">
                <a:latin typeface="Courier New"/>
                <a:cs typeface="Courier New"/>
              </a:rPr>
              <a:t>L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2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alues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</a:t>
            </a:r>
            <a:r>
              <a:rPr sz="1800" dirty="0">
                <a:latin typeface="Calibri"/>
                <a:cs typeface="Calibri"/>
              </a:rPr>
              <a:t>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ull 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COALESCE(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nc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838200" y="1752600"/>
            <a:ext cx="7848600" cy="351917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158115" rIns="0" bIns="0" rtlCol="0">
            <a:spAutoFit/>
          </a:bodyPr>
          <a:lstStyle/>
          <a:p>
            <a:pPr marL="91440" marR="4875530">
              <a:lnSpc>
                <a:spcPct val="120000"/>
              </a:lnSpc>
              <a:spcBef>
                <a:spcPts val="1245"/>
              </a:spcBef>
            </a:pPr>
            <a:r>
              <a:rPr sz="1400" spc="-5" dirty="0">
                <a:latin typeface="Courier New"/>
                <a:cs typeface="Courier New"/>
              </a:rPr>
              <a:t>CREATE VIEW </a:t>
            </a:r>
            <a:r>
              <a:rPr sz="1400" spc="-10" dirty="0">
                <a:latin typeface="Courier New"/>
                <a:cs typeface="Courier New"/>
              </a:rPr>
              <a:t>vwPersonDetails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SELECT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COALESCE(p.Title,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'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')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Title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,p.[FirstName]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,COALESCE(p.MiddleName,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'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')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MiddleName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,p.[LastName]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,e.[JobTitle]</a:t>
            </a:r>
            <a:endParaRPr sz="1400">
              <a:latin typeface="Courier New"/>
              <a:cs typeface="Courier New"/>
            </a:endParaRPr>
          </a:p>
          <a:p>
            <a:pPr marL="91440" marR="4129404">
              <a:lnSpc>
                <a:spcPts val="2020"/>
              </a:lnSpc>
              <a:spcBef>
                <a:spcPts val="120"/>
              </a:spcBef>
            </a:pPr>
            <a:r>
              <a:rPr sz="1400" spc="-5" dirty="0">
                <a:latin typeface="Courier New"/>
                <a:cs typeface="Courier New"/>
              </a:rPr>
              <a:t>FROM [HumanResources].[Employee] </a:t>
            </a:r>
            <a:r>
              <a:rPr sz="1400" dirty="0">
                <a:latin typeface="Courier New"/>
                <a:cs typeface="Courier New"/>
              </a:rPr>
              <a:t>e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INNER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JOIN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[Person].[Person]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p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215"/>
              </a:spcBef>
            </a:pPr>
            <a:r>
              <a:rPr sz="1400" spc="-5" dirty="0">
                <a:latin typeface="Courier New"/>
                <a:cs typeface="Courier New"/>
              </a:rPr>
              <a:t>ON p.[BusinessEntityID]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e.[BusinessEntityID]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4"/>
              </a:spcBef>
            </a:pPr>
            <a:r>
              <a:rPr sz="1400" spc="-5" dirty="0">
                <a:latin typeface="Courier New"/>
                <a:cs typeface="Courier New"/>
              </a:rPr>
              <a:t>GO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4386"/>
            <a:ext cx="6665696" cy="3536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11173"/>
            <a:ext cx="8176259" cy="583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4330" marR="5080" indent="-342265">
              <a:lnSpc>
                <a:spcPct val="103400"/>
              </a:lnSpc>
              <a:spcBef>
                <a:spcPts val="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When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queried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SELECT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statement,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" y="1905000"/>
            <a:ext cx="7816595" cy="35052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645" y="294131"/>
              <a:ext cx="6709752" cy="26466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44944" y="1347152"/>
            <a:ext cx="8255634" cy="530860"/>
            <a:chOff x="444944" y="1347152"/>
            <a:chExt cx="8255634" cy="530860"/>
          </a:xfrm>
        </p:grpSpPr>
        <p:sp>
          <p:nvSpPr>
            <p:cNvPr id="8" name="object 8"/>
            <p:cNvSpPr/>
            <p:nvPr/>
          </p:nvSpPr>
          <p:spPr>
            <a:xfrm>
              <a:off x="457961" y="1536953"/>
              <a:ext cx="8229600" cy="327660"/>
            </a:xfrm>
            <a:custGeom>
              <a:avLst/>
              <a:gdLst/>
              <a:ahLst/>
              <a:cxnLst/>
              <a:rect l="l" t="t" r="r" b="b"/>
              <a:pathLst>
                <a:path w="8229600" h="327660">
                  <a:moveTo>
                    <a:pt x="0" y="327660"/>
                  </a:moveTo>
                  <a:lnTo>
                    <a:pt x="8229600" y="32766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327660"/>
                  </a:lnTo>
                  <a:close/>
                </a:path>
              </a:pathLst>
            </a:custGeom>
            <a:ln w="25908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9254" y="1360169"/>
              <a:ext cx="7406640" cy="382905"/>
            </a:xfrm>
            <a:custGeom>
              <a:avLst/>
              <a:gdLst/>
              <a:ahLst/>
              <a:cxnLst/>
              <a:rect l="l" t="t" r="r" b="b"/>
              <a:pathLst>
                <a:path w="7406640" h="382905">
                  <a:moveTo>
                    <a:pt x="7342885" y="0"/>
                  </a:moveTo>
                  <a:lnTo>
                    <a:pt x="63753" y="0"/>
                  </a:lnTo>
                  <a:lnTo>
                    <a:pt x="38940" y="5014"/>
                  </a:lnTo>
                  <a:lnTo>
                    <a:pt x="18675" y="18684"/>
                  </a:lnTo>
                  <a:lnTo>
                    <a:pt x="5010" y="38951"/>
                  </a:lnTo>
                  <a:lnTo>
                    <a:pt x="0" y="63753"/>
                  </a:lnTo>
                  <a:lnTo>
                    <a:pt x="0" y="318769"/>
                  </a:lnTo>
                  <a:lnTo>
                    <a:pt x="5010" y="343572"/>
                  </a:lnTo>
                  <a:lnTo>
                    <a:pt x="18675" y="363839"/>
                  </a:lnTo>
                  <a:lnTo>
                    <a:pt x="38940" y="377509"/>
                  </a:lnTo>
                  <a:lnTo>
                    <a:pt x="63753" y="382523"/>
                  </a:lnTo>
                  <a:lnTo>
                    <a:pt x="7342885" y="382523"/>
                  </a:lnTo>
                  <a:lnTo>
                    <a:pt x="7367688" y="377509"/>
                  </a:lnTo>
                  <a:lnTo>
                    <a:pt x="7387955" y="363839"/>
                  </a:lnTo>
                  <a:lnTo>
                    <a:pt x="7401625" y="343572"/>
                  </a:lnTo>
                  <a:lnTo>
                    <a:pt x="7406640" y="318769"/>
                  </a:lnTo>
                  <a:lnTo>
                    <a:pt x="7406640" y="63753"/>
                  </a:lnTo>
                  <a:lnTo>
                    <a:pt x="7401625" y="38951"/>
                  </a:lnTo>
                  <a:lnTo>
                    <a:pt x="7387955" y="18684"/>
                  </a:lnTo>
                  <a:lnTo>
                    <a:pt x="7367688" y="5014"/>
                  </a:lnTo>
                  <a:lnTo>
                    <a:pt x="7342885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9254" y="1360169"/>
              <a:ext cx="7406640" cy="382905"/>
            </a:xfrm>
            <a:custGeom>
              <a:avLst/>
              <a:gdLst/>
              <a:ahLst/>
              <a:cxnLst/>
              <a:rect l="l" t="t" r="r" b="b"/>
              <a:pathLst>
                <a:path w="7406640" h="382905">
                  <a:moveTo>
                    <a:pt x="0" y="63753"/>
                  </a:moveTo>
                  <a:lnTo>
                    <a:pt x="5010" y="38951"/>
                  </a:lnTo>
                  <a:lnTo>
                    <a:pt x="18675" y="18684"/>
                  </a:lnTo>
                  <a:lnTo>
                    <a:pt x="38940" y="5014"/>
                  </a:lnTo>
                  <a:lnTo>
                    <a:pt x="63753" y="0"/>
                  </a:lnTo>
                  <a:lnTo>
                    <a:pt x="7342885" y="0"/>
                  </a:lnTo>
                  <a:lnTo>
                    <a:pt x="7367688" y="5014"/>
                  </a:lnTo>
                  <a:lnTo>
                    <a:pt x="7387955" y="18684"/>
                  </a:lnTo>
                  <a:lnTo>
                    <a:pt x="7401625" y="38951"/>
                  </a:lnTo>
                  <a:lnTo>
                    <a:pt x="7406640" y="63753"/>
                  </a:lnTo>
                  <a:lnTo>
                    <a:pt x="7406640" y="318769"/>
                  </a:lnTo>
                  <a:lnTo>
                    <a:pt x="7401625" y="343572"/>
                  </a:lnTo>
                  <a:lnTo>
                    <a:pt x="7387955" y="363839"/>
                  </a:lnTo>
                  <a:lnTo>
                    <a:pt x="7367688" y="377509"/>
                  </a:lnTo>
                  <a:lnTo>
                    <a:pt x="7342885" y="382523"/>
                  </a:lnTo>
                  <a:lnTo>
                    <a:pt x="63753" y="382523"/>
                  </a:lnTo>
                  <a:lnTo>
                    <a:pt x="38940" y="377509"/>
                  </a:lnTo>
                  <a:lnTo>
                    <a:pt x="18675" y="363839"/>
                  </a:lnTo>
                  <a:lnTo>
                    <a:pt x="5010" y="343572"/>
                  </a:lnTo>
                  <a:lnTo>
                    <a:pt x="0" y="318769"/>
                  </a:lnTo>
                  <a:lnTo>
                    <a:pt x="0" y="6375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07340" y="183895"/>
            <a:ext cx="8479155" cy="146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 marL="506730" indent="-3422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506095" algn="l"/>
                <a:tab pos="507365" algn="l"/>
              </a:tabLst>
            </a:pP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spc="-10" dirty="0">
                <a:latin typeface="Calibri"/>
                <a:cs typeface="Calibri"/>
              </a:rPr>
              <a:t> creating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35" dirty="0">
                <a:latin typeface="Calibri"/>
                <a:cs typeface="Calibri"/>
              </a:rPr>
              <a:t>view,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guidelines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restrictions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should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considered:</a:t>
            </a:r>
            <a:endParaRPr sz="1800">
              <a:latin typeface="Calibri"/>
              <a:cs typeface="Calibri"/>
            </a:endParaRPr>
          </a:p>
          <a:p>
            <a:pPr marL="817244">
              <a:lnSpc>
                <a:spcPct val="100000"/>
              </a:lnSpc>
              <a:spcBef>
                <a:spcPts val="161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 be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ourier New"/>
                <a:cs typeface="Courier New"/>
              </a:rPr>
              <a:t>CREAT</a:t>
            </a:r>
            <a:r>
              <a:rPr sz="1400" b="1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400" b="1" spc="-5" dirty="0">
                <a:solidFill>
                  <a:srgbClr val="FFFFFF"/>
                </a:solidFill>
                <a:latin typeface="Courier New"/>
                <a:cs typeface="Courier New"/>
              </a:rPr>
              <a:t> VIE</a:t>
            </a:r>
            <a:r>
              <a:rPr sz="1400" b="1" dirty="0">
                <a:solidFill>
                  <a:srgbClr val="FFFFFF"/>
                </a:solidFill>
                <a:latin typeface="Courier New"/>
                <a:cs typeface="Courier New"/>
              </a:rPr>
              <a:t>W</a:t>
            </a:r>
            <a:r>
              <a:rPr sz="1400" b="1" spc="-5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and.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5008" y="1921764"/>
            <a:ext cx="8255634" cy="2313940"/>
            <a:chOff x="445008" y="1921764"/>
            <a:chExt cx="8255634" cy="2313940"/>
          </a:xfrm>
        </p:grpSpPr>
        <p:sp>
          <p:nvSpPr>
            <p:cNvPr id="13" name="object 13"/>
            <p:cNvSpPr/>
            <p:nvPr/>
          </p:nvSpPr>
          <p:spPr>
            <a:xfrm>
              <a:off x="457962" y="2126742"/>
              <a:ext cx="8229600" cy="327660"/>
            </a:xfrm>
            <a:custGeom>
              <a:avLst/>
              <a:gdLst/>
              <a:ahLst/>
              <a:cxnLst/>
              <a:rect l="l" t="t" r="r" b="b"/>
              <a:pathLst>
                <a:path w="8229600" h="327660">
                  <a:moveTo>
                    <a:pt x="0" y="327660"/>
                  </a:moveTo>
                  <a:lnTo>
                    <a:pt x="8229600" y="32766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327660"/>
                  </a:lnTo>
                  <a:close/>
                </a:path>
              </a:pathLst>
            </a:custGeom>
            <a:ln w="25908">
              <a:solidFill>
                <a:srgbClr val="7560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9441" y="1934718"/>
              <a:ext cx="7519670" cy="384175"/>
            </a:xfrm>
            <a:custGeom>
              <a:avLst/>
              <a:gdLst/>
              <a:ahLst/>
              <a:cxnLst/>
              <a:rect l="l" t="t" r="r" b="b"/>
              <a:pathLst>
                <a:path w="7519670" h="384175">
                  <a:moveTo>
                    <a:pt x="7455408" y="0"/>
                  </a:moveTo>
                  <a:lnTo>
                    <a:pt x="64008" y="0"/>
                  </a:lnTo>
                  <a:lnTo>
                    <a:pt x="39095" y="5036"/>
                  </a:lnTo>
                  <a:lnTo>
                    <a:pt x="18749" y="18764"/>
                  </a:lnTo>
                  <a:lnTo>
                    <a:pt x="5030" y="39112"/>
                  </a:lnTo>
                  <a:lnTo>
                    <a:pt x="0" y="64008"/>
                  </a:lnTo>
                  <a:lnTo>
                    <a:pt x="0" y="320040"/>
                  </a:lnTo>
                  <a:lnTo>
                    <a:pt x="5030" y="344935"/>
                  </a:lnTo>
                  <a:lnTo>
                    <a:pt x="18749" y="365283"/>
                  </a:lnTo>
                  <a:lnTo>
                    <a:pt x="39095" y="379011"/>
                  </a:lnTo>
                  <a:lnTo>
                    <a:pt x="64008" y="384048"/>
                  </a:lnTo>
                  <a:lnTo>
                    <a:pt x="7455408" y="384048"/>
                  </a:lnTo>
                  <a:lnTo>
                    <a:pt x="7480303" y="379011"/>
                  </a:lnTo>
                  <a:lnTo>
                    <a:pt x="7500651" y="365283"/>
                  </a:lnTo>
                  <a:lnTo>
                    <a:pt x="7514379" y="344935"/>
                  </a:lnTo>
                  <a:lnTo>
                    <a:pt x="7519416" y="320040"/>
                  </a:lnTo>
                  <a:lnTo>
                    <a:pt x="7519416" y="64008"/>
                  </a:lnTo>
                  <a:lnTo>
                    <a:pt x="7514379" y="39112"/>
                  </a:lnTo>
                  <a:lnTo>
                    <a:pt x="7500651" y="18764"/>
                  </a:lnTo>
                  <a:lnTo>
                    <a:pt x="7480303" y="5036"/>
                  </a:lnTo>
                  <a:lnTo>
                    <a:pt x="7455408" y="0"/>
                  </a:lnTo>
                  <a:close/>
                </a:path>
              </a:pathLst>
            </a:custGeom>
            <a:solidFill>
              <a:srgbClr val="7560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9441" y="1934718"/>
              <a:ext cx="7519670" cy="384175"/>
            </a:xfrm>
            <a:custGeom>
              <a:avLst/>
              <a:gdLst/>
              <a:ahLst/>
              <a:cxnLst/>
              <a:rect l="l" t="t" r="r" b="b"/>
              <a:pathLst>
                <a:path w="7519670" h="384175">
                  <a:moveTo>
                    <a:pt x="0" y="64008"/>
                  </a:moveTo>
                  <a:lnTo>
                    <a:pt x="5030" y="39112"/>
                  </a:lnTo>
                  <a:lnTo>
                    <a:pt x="18749" y="18764"/>
                  </a:lnTo>
                  <a:lnTo>
                    <a:pt x="39095" y="5036"/>
                  </a:lnTo>
                  <a:lnTo>
                    <a:pt x="64008" y="0"/>
                  </a:lnTo>
                  <a:lnTo>
                    <a:pt x="7455408" y="0"/>
                  </a:lnTo>
                  <a:lnTo>
                    <a:pt x="7480303" y="5036"/>
                  </a:lnTo>
                  <a:lnTo>
                    <a:pt x="7500651" y="18764"/>
                  </a:lnTo>
                  <a:lnTo>
                    <a:pt x="7514379" y="39112"/>
                  </a:lnTo>
                  <a:lnTo>
                    <a:pt x="7519416" y="64008"/>
                  </a:lnTo>
                  <a:lnTo>
                    <a:pt x="7519416" y="320040"/>
                  </a:lnTo>
                  <a:lnTo>
                    <a:pt x="7514379" y="344935"/>
                  </a:lnTo>
                  <a:lnTo>
                    <a:pt x="7500651" y="365283"/>
                  </a:lnTo>
                  <a:lnTo>
                    <a:pt x="7480303" y="379011"/>
                  </a:lnTo>
                  <a:lnTo>
                    <a:pt x="7455408" y="384048"/>
                  </a:lnTo>
                  <a:lnTo>
                    <a:pt x="64008" y="384048"/>
                  </a:lnTo>
                  <a:lnTo>
                    <a:pt x="39095" y="379011"/>
                  </a:lnTo>
                  <a:lnTo>
                    <a:pt x="18749" y="365283"/>
                  </a:lnTo>
                  <a:lnTo>
                    <a:pt x="5030" y="344935"/>
                  </a:lnTo>
                  <a:lnTo>
                    <a:pt x="0" y="320040"/>
                  </a:lnTo>
                  <a:lnTo>
                    <a:pt x="0" y="64008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7962" y="2716530"/>
              <a:ext cx="8229600" cy="327660"/>
            </a:xfrm>
            <a:custGeom>
              <a:avLst/>
              <a:gdLst/>
              <a:ahLst/>
              <a:cxnLst/>
              <a:rect l="l" t="t" r="r" b="b"/>
              <a:pathLst>
                <a:path w="8229600" h="327660">
                  <a:moveTo>
                    <a:pt x="0" y="327660"/>
                  </a:moveTo>
                  <a:lnTo>
                    <a:pt x="8229600" y="32766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327660"/>
                  </a:lnTo>
                  <a:close/>
                </a:path>
              </a:pathLst>
            </a:custGeom>
            <a:ln w="25908">
              <a:solidFill>
                <a:srgbClr val="685D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9441" y="2524506"/>
              <a:ext cx="7484745" cy="384175"/>
            </a:xfrm>
            <a:custGeom>
              <a:avLst/>
              <a:gdLst/>
              <a:ahLst/>
              <a:cxnLst/>
              <a:rect l="l" t="t" r="r" b="b"/>
              <a:pathLst>
                <a:path w="7484745" h="384175">
                  <a:moveTo>
                    <a:pt x="7420356" y="0"/>
                  </a:moveTo>
                  <a:lnTo>
                    <a:pt x="64008" y="0"/>
                  </a:lnTo>
                  <a:lnTo>
                    <a:pt x="39090" y="5036"/>
                  </a:lnTo>
                  <a:lnTo>
                    <a:pt x="18745" y="18764"/>
                  </a:lnTo>
                  <a:lnTo>
                    <a:pt x="5029" y="39112"/>
                  </a:lnTo>
                  <a:lnTo>
                    <a:pt x="0" y="64008"/>
                  </a:lnTo>
                  <a:lnTo>
                    <a:pt x="0" y="320040"/>
                  </a:lnTo>
                  <a:lnTo>
                    <a:pt x="5029" y="344935"/>
                  </a:lnTo>
                  <a:lnTo>
                    <a:pt x="18745" y="365283"/>
                  </a:lnTo>
                  <a:lnTo>
                    <a:pt x="39090" y="379011"/>
                  </a:lnTo>
                  <a:lnTo>
                    <a:pt x="64008" y="384048"/>
                  </a:lnTo>
                  <a:lnTo>
                    <a:pt x="7420356" y="384048"/>
                  </a:lnTo>
                  <a:lnTo>
                    <a:pt x="7445251" y="379011"/>
                  </a:lnTo>
                  <a:lnTo>
                    <a:pt x="7465599" y="365283"/>
                  </a:lnTo>
                  <a:lnTo>
                    <a:pt x="7479327" y="344935"/>
                  </a:lnTo>
                  <a:lnTo>
                    <a:pt x="7484364" y="320040"/>
                  </a:lnTo>
                  <a:lnTo>
                    <a:pt x="7484364" y="64008"/>
                  </a:lnTo>
                  <a:lnTo>
                    <a:pt x="7479327" y="39112"/>
                  </a:lnTo>
                  <a:lnTo>
                    <a:pt x="7465599" y="18764"/>
                  </a:lnTo>
                  <a:lnTo>
                    <a:pt x="7445251" y="5036"/>
                  </a:lnTo>
                  <a:lnTo>
                    <a:pt x="7420356" y="0"/>
                  </a:lnTo>
                  <a:close/>
                </a:path>
              </a:pathLst>
            </a:custGeom>
            <a:solidFill>
              <a:srgbClr val="685D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69441" y="2524506"/>
              <a:ext cx="7484745" cy="384175"/>
            </a:xfrm>
            <a:custGeom>
              <a:avLst/>
              <a:gdLst/>
              <a:ahLst/>
              <a:cxnLst/>
              <a:rect l="l" t="t" r="r" b="b"/>
              <a:pathLst>
                <a:path w="7484745" h="384175">
                  <a:moveTo>
                    <a:pt x="0" y="64008"/>
                  </a:moveTo>
                  <a:lnTo>
                    <a:pt x="5029" y="39112"/>
                  </a:lnTo>
                  <a:lnTo>
                    <a:pt x="18745" y="18764"/>
                  </a:lnTo>
                  <a:lnTo>
                    <a:pt x="39090" y="5036"/>
                  </a:lnTo>
                  <a:lnTo>
                    <a:pt x="64008" y="0"/>
                  </a:lnTo>
                  <a:lnTo>
                    <a:pt x="7420356" y="0"/>
                  </a:lnTo>
                  <a:lnTo>
                    <a:pt x="7445251" y="5036"/>
                  </a:lnTo>
                  <a:lnTo>
                    <a:pt x="7465599" y="18764"/>
                  </a:lnTo>
                  <a:lnTo>
                    <a:pt x="7479327" y="39112"/>
                  </a:lnTo>
                  <a:lnTo>
                    <a:pt x="7484364" y="64008"/>
                  </a:lnTo>
                  <a:lnTo>
                    <a:pt x="7484364" y="320040"/>
                  </a:lnTo>
                  <a:lnTo>
                    <a:pt x="7479327" y="344935"/>
                  </a:lnTo>
                  <a:lnTo>
                    <a:pt x="7465599" y="365283"/>
                  </a:lnTo>
                  <a:lnTo>
                    <a:pt x="7445251" y="379011"/>
                  </a:lnTo>
                  <a:lnTo>
                    <a:pt x="7420356" y="384048"/>
                  </a:lnTo>
                  <a:lnTo>
                    <a:pt x="64008" y="384048"/>
                  </a:lnTo>
                  <a:lnTo>
                    <a:pt x="39090" y="379011"/>
                  </a:lnTo>
                  <a:lnTo>
                    <a:pt x="18745" y="365283"/>
                  </a:lnTo>
                  <a:lnTo>
                    <a:pt x="5029" y="344935"/>
                  </a:lnTo>
                  <a:lnTo>
                    <a:pt x="0" y="320040"/>
                  </a:lnTo>
                  <a:lnTo>
                    <a:pt x="0" y="6400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7962" y="3306318"/>
              <a:ext cx="8229600" cy="327660"/>
            </a:xfrm>
            <a:custGeom>
              <a:avLst/>
              <a:gdLst/>
              <a:ahLst/>
              <a:cxnLst/>
              <a:rect l="l" t="t" r="r" b="b"/>
              <a:pathLst>
                <a:path w="8229600" h="327660">
                  <a:moveTo>
                    <a:pt x="0" y="327660"/>
                  </a:moveTo>
                  <a:lnTo>
                    <a:pt x="8229600" y="32766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327660"/>
                  </a:lnTo>
                  <a:close/>
                </a:path>
              </a:pathLst>
            </a:custGeom>
            <a:ln w="25908">
              <a:solidFill>
                <a:srgbClr val="5A5B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9441" y="3114294"/>
              <a:ext cx="7484745" cy="382905"/>
            </a:xfrm>
            <a:custGeom>
              <a:avLst/>
              <a:gdLst/>
              <a:ahLst/>
              <a:cxnLst/>
              <a:rect l="l" t="t" r="r" b="b"/>
              <a:pathLst>
                <a:path w="7484745" h="382904">
                  <a:moveTo>
                    <a:pt x="7420609" y="0"/>
                  </a:moveTo>
                  <a:lnTo>
                    <a:pt x="63753" y="0"/>
                  </a:lnTo>
                  <a:lnTo>
                    <a:pt x="38935" y="5014"/>
                  </a:lnTo>
                  <a:lnTo>
                    <a:pt x="18670" y="18684"/>
                  </a:lnTo>
                  <a:lnTo>
                    <a:pt x="5009" y="38951"/>
                  </a:lnTo>
                  <a:lnTo>
                    <a:pt x="0" y="63753"/>
                  </a:lnTo>
                  <a:lnTo>
                    <a:pt x="0" y="318769"/>
                  </a:lnTo>
                  <a:lnTo>
                    <a:pt x="5009" y="343572"/>
                  </a:lnTo>
                  <a:lnTo>
                    <a:pt x="18670" y="363839"/>
                  </a:lnTo>
                  <a:lnTo>
                    <a:pt x="38935" y="377509"/>
                  </a:lnTo>
                  <a:lnTo>
                    <a:pt x="63753" y="382523"/>
                  </a:lnTo>
                  <a:lnTo>
                    <a:pt x="7420609" y="382523"/>
                  </a:lnTo>
                  <a:lnTo>
                    <a:pt x="7445412" y="377509"/>
                  </a:lnTo>
                  <a:lnTo>
                    <a:pt x="7465679" y="363839"/>
                  </a:lnTo>
                  <a:lnTo>
                    <a:pt x="7479349" y="343572"/>
                  </a:lnTo>
                  <a:lnTo>
                    <a:pt x="7484364" y="318769"/>
                  </a:lnTo>
                  <a:lnTo>
                    <a:pt x="7484364" y="63753"/>
                  </a:lnTo>
                  <a:lnTo>
                    <a:pt x="7479349" y="38951"/>
                  </a:lnTo>
                  <a:lnTo>
                    <a:pt x="7465679" y="18684"/>
                  </a:lnTo>
                  <a:lnTo>
                    <a:pt x="7445412" y="5014"/>
                  </a:lnTo>
                  <a:lnTo>
                    <a:pt x="7420609" y="0"/>
                  </a:lnTo>
                  <a:close/>
                </a:path>
              </a:pathLst>
            </a:custGeom>
            <a:solidFill>
              <a:srgbClr val="5A5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9441" y="3114294"/>
              <a:ext cx="7484745" cy="382905"/>
            </a:xfrm>
            <a:custGeom>
              <a:avLst/>
              <a:gdLst/>
              <a:ahLst/>
              <a:cxnLst/>
              <a:rect l="l" t="t" r="r" b="b"/>
              <a:pathLst>
                <a:path w="7484745" h="382904">
                  <a:moveTo>
                    <a:pt x="0" y="63753"/>
                  </a:moveTo>
                  <a:lnTo>
                    <a:pt x="5009" y="38951"/>
                  </a:lnTo>
                  <a:lnTo>
                    <a:pt x="18670" y="18684"/>
                  </a:lnTo>
                  <a:lnTo>
                    <a:pt x="38935" y="5014"/>
                  </a:lnTo>
                  <a:lnTo>
                    <a:pt x="63753" y="0"/>
                  </a:lnTo>
                  <a:lnTo>
                    <a:pt x="7420609" y="0"/>
                  </a:lnTo>
                  <a:lnTo>
                    <a:pt x="7445412" y="5014"/>
                  </a:lnTo>
                  <a:lnTo>
                    <a:pt x="7465679" y="18684"/>
                  </a:lnTo>
                  <a:lnTo>
                    <a:pt x="7479349" y="38951"/>
                  </a:lnTo>
                  <a:lnTo>
                    <a:pt x="7484364" y="63753"/>
                  </a:lnTo>
                  <a:lnTo>
                    <a:pt x="7484364" y="318769"/>
                  </a:lnTo>
                  <a:lnTo>
                    <a:pt x="7479349" y="343572"/>
                  </a:lnTo>
                  <a:lnTo>
                    <a:pt x="7465679" y="363839"/>
                  </a:lnTo>
                  <a:lnTo>
                    <a:pt x="7445412" y="377509"/>
                  </a:lnTo>
                  <a:lnTo>
                    <a:pt x="7420609" y="382523"/>
                  </a:lnTo>
                  <a:lnTo>
                    <a:pt x="63753" y="382523"/>
                  </a:lnTo>
                  <a:lnTo>
                    <a:pt x="38935" y="377509"/>
                  </a:lnTo>
                  <a:lnTo>
                    <a:pt x="18670" y="363839"/>
                  </a:lnTo>
                  <a:lnTo>
                    <a:pt x="5009" y="343572"/>
                  </a:lnTo>
                  <a:lnTo>
                    <a:pt x="0" y="318769"/>
                  </a:lnTo>
                  <a:lnTo>
                    <a:pt x="0" y="6375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7962" y="3894582"/>
              <a:ext cx="8229600" cy="327660"/>
            </a:xfrm>
            <a:custGeom>
              <a:avLst/>
              <a:gdLst/>
              <a:ahLst/>
              <a:cxnLst/>
              <a:rect l="l" t="t" r="r" b="b"/>
              <a:pathLst>
                <a:path w="8229600" h="327660">
                  <a:moveTo>
                    <a:pt x="0" y="327660"/>
                  </a:moveTo>
                  <a:lnTo>
                    <a:pt x="8229600" y="32766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327660"/>
                  </a:lnTo>
                  <a:close/>
                </a:path>
              </a:pathLst>
            </a:custGeom>
            <a:ln w="25908">
              <a:solidFill>
                <a:srgbClr val="5667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9441" y="3704082"/>
              <a:ext cx="7524115" cy="382905"/>
            </a:xfrm>
            <a:custGeom>
              <a:avLst/>
              <a:gdLst/>
              <a:ahLst/>
              <a:cxnLst/>
              <a:rect l="l" t="t" r="r" b="b"/>
              <a:pathLst>
                <a:path w="7524115" h="382904">
                  <a:moveTo>
                    <a:pt x="7460233" y="0"/>
                  </a:moveTo>
                  <a:lnTo>
                    <a:pt x="63753" y="0"/>
                  </a:lnTo>
                  <a:lnTo>
                    <a:pt x="38935" y="5014"/>
                  </a:lnTo>
                  <a:lnTo>
                    <a:pt x="18670" y="18684"/>
                  </a:lnTo>
                  <a:lnTo>
                    <a:pt x="5009" y="38951"/>
                  </a:lnTo>
                  <a:lnTo>
                    <a:pt x="0" y="63754"/>
                  </a:lnTo>
                  <a:lnTo>
                    <a:pt x="0" y="318770"/>
                  </a:lnTo>
                  <a:lnTo>
                    <a:pt x="5009" y="343572"/>
                  </a:lnTo>
                  <a:lnTo>
                    <a:pt x="18670" y="363839"/>
                  </a:lnTo>
                  <a:lnTo>
                    <a:pt x="38935" y="377509"/>
                  </a:lnTo>
                  <a:lnTo>
                    <a:pt x="63753" y="382524"/>
                  </a:lnTo>
                  <a:lnTo>
                    <a:pt x="7460233" y="382524"/>
                  </a:lnTo>
                  <a:lnTo>
                    <a:pt x="7485036" y="377509"/>
                  </a:lnTo>
                  <a:lnTo>
                    <a:pt x="7505303" y="363839"/>
                  </a:lnTo>
                  <a:lnTo>
                    <a:pt x="7518973" y="343572"/>
                  </a:lnTo>
                  <a:lnTo>
                    <a:pt x="7523988" y="318770"/>
                  </a:lnTo>
                  <a:lnTo>
                    <a:pt x="7523988" y="63754"/>
                  </a:lnTo>
                  <a:lnTo>
                    <a:pt x="7518973" y="38951"/>
                  </a:lnTo>
                  <a:lnTo>
                    <a:pt x="7505303" y="18684"/>
                  </a:lnTo>
                  <a:lnTo>
                    <a:pt x="7485036" y="5014"/>
                  </a:lnTo>
                  <a:lnTo>
                    <a:pt x="7460233" y="0"/>
                  </a:lnTo>
                  <a:close/>
                </a:path>
              </a:pathLst>
            </a:custGeom>
            <a:solidFill>
              <a:srgbClr val="566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9441" y="3704082"/>
              <a:ext cx="7524115" cy="382905"/>
            </a:xfrm>
            <a:custGeom>
              <a:avLst/>
              <a:gdLst/>
              <a:ahLst/>
              <a:cxnLst/>
              <a:rect l="l" t="t" r="r" b="b"/>
              <a:pathLst>
                <a:path w="7524115" h="382904">
                  <a:moveTo>
                    <a:pt x="0" y="63754"/>
                  </a:moveTo>
                  <a:lnTo>
                    <a:pt x="5009" y="38951"/>
                  </a:lnTo>
                  <a:lnTo>
                    <a:pt x="18670" y="18684"/>
                  </a:lnTo>
                  <a:lnTo>
                    <a:pt x="38935" y="5014"/>
                  </a:lnTo>
                  <a:lnTo>
                    <a:pt x="63753" y="0"/>
                  </a:lnTo>
                  <a:lnTo>
                    <a:pt x="7460233" y="0"/>
                  </a:lnTo>
                  <a:lnTo>
                    <a:pt x="7485036" y="5014"/>
                  </a:lnTo>
                  <a:lnTo>
                    <a:pt x="7505303" y="18684"/>
                  </a:lnTo>
                  <a:lnTo>
                    <a:pt x="7518973" y="38951"/>
                  </a:lnTo>
                  <a:lnTo>
                    <a:pt x="7523988" y="63754"/>
                  </a:lnTo>
                  <a:lnTo>
                    <a:pt x="7523988" y="318770"/>
                  </a:lnTo>
                  <a:lnTo>
                    <a:pt x="7518973" y="343572"/>
                  </a:lnTo>
                  <a:lnTo>
                    <a:pt x="7505303" y="363839"/>
                  </a:lnTo>
                  <a:lnTo>
                    <a:pt x="7485036" y="377509"/>
                  </a:lnTo>
                  <a:lnTo>
                    <a:pt x="7460233" y="382524"/>
                  </a:lnTo>
                  <a:lnTo>
                    <a:pt x="63753" y="382524"/>
                  </a:lnTo>
                  <a:lnTo>
                    <a:pt x="38935" y="377509"/>
                  </a:lnTo>
                  <a:lnTo>
                    <a:pt x="18670" y="363839"/>
                  </a:lnTo>
                  <a:lnTo>
                    <a:pt x="5009" y="343572"/>
                  </a:lnTo>
                  <a:lnTo>
                    <a:pt x="0" y="318770"/>
                  </a:lnTo>
                  <a:lnTo>
                    <a:pt x="0" y="6375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92809" y="1985263"/>
            <a:ext cx="6475095" cy="2009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unique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in the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schema.</a:t>
            </a:r>
            <a:endParaRPr sz="1400">
              <a:latin typeface="Calibri"/>
              <a:cs typeface="Calibri"/>
            </a:endParaRPr>
          </a:p>
          <a:p>
            <a:pPr marL="12700" marR="2997200">
              <a:lnSpc>
                <a:spcPct val="276400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created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temporary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tables. </a:t>
            </a:r>
            <a:r>
              <a:rPr sz="1400" b="1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view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have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full-text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index.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view cannot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contain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ourier New"/>
                <a:cs typeface="Courier New"/>
              </a:rPr>
              <a:t>DEFAULT</a:t>
            </a:r>
            <a:r>
              <a:rPr sz="1400" b="1" spc="-5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definition.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445008" y="4311110"/>
          <a:ext cx="8229599" cy="500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95"/>
                <a:gridCol w="7512050"/>
                <a:gridCol w="300354"/>
              </a:tblGrid>
              <a:tr h="1732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5375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ts val="1265"/>
                        </a:lnSpc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CREATE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VIEW</a:t>
                      </a:r>
                      <a:r>
                        <a:rPr sz="1400" b="1" spc="-5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statement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can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include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ORDER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BY</a:t>
                      </a:r>
                      <a:r>
                        <a:rPr sz="1400" b="1" spc="-53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clause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only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if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TOP</a:t>
                      </a:r>
                      <a:r>
                        <a:rPr sz="1400" b="1" spc="-5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keyword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28575">
                      <a:solidFill>
                        <a:srgbClr val="5375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5375B8"/>
                      </a:solidFill>
                      <a:prstDash val="solid"/>
                    </a:lnB>
                  </a:tcPr>
                </a:tc>
              </a:tr>
              <a:tr h="1529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375B8"/>
                      </a:solidFill>
                      <a:prstDash val="solid"/>
                    </a:lnL>
                    <a:lnT w="28575">
                      <a:solidFill>
                        <a:srgbClr val="5375B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ts val="1105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used.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5375B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5375B8"/>
                      </a:solidFill>
                      <a:prstDash val="solid"/>
                    </a:lnR>
                    <a:lnT w="28575">
                      <a:solidFill>
                        <a:srgbClr val="5375B8"/>
                      </a:solidFill>
                      <a:prstDash val="solid"/>
                    </a:lnT>
                  </a:tcPr>
                </a:tc>
              </a:tr>
              <a:tr h="174748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375B8"/>
                      </a:solidFill>
                      <a:prstDash val="solid"/>
                    </a:lnL>
                    <a:lnR w="28575">
                      <a:solidFill>
                        <a:srgbClr val="5375B8"/>
                      </a:solidFill>
                      <a:prstDash val="solid"/>
                    </a:lnR>
                    <a:lnB w="28575">
                      <a:solidFill>
                        <a:srgbClr val="5375B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869441" y="4292346"/>
            <a:ext cx="7524115" cy="384175"/>
          </a:xfrm>
          <a:custGeom>
            <a:avLst/>
            <a:gdLst/>
            <a:ahLst/>
            <a:cxnLst/>
            <a:rect l="l" t="t" r="r" b="b"/>
            <a:pathLst>
              <a:path w="7524115" h="384175">
                <a:moveTo>
                  <a:pt x="7459980" y="0"/>
                </a:moveTo>
                <a:lnTo>
                  <a:pt x="64008" y="0"/>
                </a:lnTo>
                <a:lnTo>
                  <a:pt x="39090" y="5036"/>
                </a:lnTo>
                <a:lnTo>
                  <a:pt x="18745" y="18764"/>
                </a:lnTo>
                <a:lnTo>
                  <a:pt x="5029" y="39112"/>
                </a:lnTo>
                <a:lnTo>
                  <a:pt x="0" y="64007"/>
                </a:lnTo>
                <a:lnTo>
                  <a:pt x="0" y="320039"/>
                </a:lnTo>
                <a:lnTo>
                  <a:pt x="5029" y="344935"/>
                </a:lnTo>
                <a:lnTo>
                  <a:pt x="18745" y="365283"/>
                </a:lnTo>
                <a:lnTo>
                  <a:pt x="39090" y="379011"/>
                </a:lnTo>
                <a:lnTo>
                  <a:pt x="64008" y="384047"/>
                </a:lnTo>
                <a:lnTo>
                  <a:pt x="7459980" y="384047"/>
                </a:lnTo>
                <a:lnTo>
                  <a:pt x="7484875" y="379011"/>
                </a:lnTo>
                <a:lnTo>
                  <a:pt x="7505223" y="365283"/>
                </a:lnTo>
                <a:lnTo>
                  <a:pt x="7518951" y="344935"/>
                </a:lnTo>
                <a:lnTo>
                  <a:pt x="7523988" y="320039"/>
                </a:lnTo>
                <a:lnTo>
                  <a:pt x="7523988" y="64007"/>
                </a:lnTo>
                <a:lnTo>
                  <a:pt x="7518951" y="39112"/>
                </a:lnTo>
                <a:lnTo>
                  <a:pt x="7505223" y="18764"/>
                </a:lnTo>
                <a:lnTo>
                  <a:pt x="7484875" y="5036"/>
                </a:lnTo>
                <a:lnTo>
                  <a:pt x="7459980" y="0"/>
                </a:lnTo>
                <a:close/>
              </a:path>
            </a:pathLst>
          </a:custGeom>
          <a:solidFill>
            <a:srgbClr val="5375B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445008" y="4869179"/>
            <a:ext cx="8255634" cy="1135380"/>
            <a:chOff x="445008" y="4869179"/>
            <a:chExt cx="8255634" cy="1135380"/>
          </a:xfrm>
        </p:grpSpPr>
        <p:sp>
          <p:nvSpPr>
            <p:cNvPr id="29" name="object 29"/>
            <p:cNvSpPr/>
            <p:nvPr/>
          </p:nvSpPr>
          <p:spPr>
            <a:xfrm>
              <a:off x="457962" y="5074157"/>
              <a:ext cx="8229600" cy="327660"/>
            </a:xfrm>
            <a:custGeom>
              <a:avLst/>
              <a:gdLst/>
              <a:ahLst/>
              <a:cxnLst/>
              <a:rect l="l" t="t" r="r" b="b"/>
              <a:pathLst>
                <a:path w="8229600" h="327660">
                  <a:moveTo>
                    <a:pt x="0" y="327660"/>
                  </a:moveTo>
                  <a:lnTo>
                    <a:pt x="8229600" y="32766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327660"/>
                  </a:lnTo>
                  <a:close/>
                </a:path>
              </a:pathLst>
            </a:custGeom>
            <a:ln w="25908">
              <a:solidFill>
                <a:srgbClr val="5185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69441" y="4882133"/>
              <a:ext cx="7484745" cy="384175"/>
            </a:xfrm>
            <a:custGeom>
              <a:avLst/>
              <a:gdLst/>
              <a:ahLst/>
              <a:cxnLst/>
              <a:rect l="l" t="t" r="r" b="b"/>
              <a:pathLst>
                <a:path w="7484745" h="384175">
                  <a:moveTo>
                    <a:pt x="7420356" y="0"/>
                  </a:moveTo>
                  <a:lnTo>
                    <a:pt x="64008" y="0"/>
                  </a:lnTo>
                  <a:lnTo>
                    <a:pt x="39090" y="5036"/>
                  </a:lnTo>
                  <a:lnTo>
                    <a:pt x="18745" y="18764"/>
                  </a:lnTo>
                  <a:lnTo>
                    <a:pt x="5029" y="39112"/>
                  </a:lnTo>
                  <a:lnTo>
                    <a:pt x="0" y="64007"/>
                  </a:lnTo>
                  <a:lnTo>
                    <a:pt x="0" y="320039"/>
                  </a:lnTo>
                  <a:lnTo>
                    <a:pt x="5029" y="344935"/>
                  </a:lnTo>
                  <a:lnTo>
                    <a:pt x="18745" y="365283"/>
                  </a:lnTo>
                  <a:lnTo>
                    <a:pt x="39090" y="379011"/>
                  </a:lnTo>
                  <a:lnTo>
                    <a:pt x="64008" y="384047"/>
                  </a:lnTo>
                  <a:lnTo>
                    <a:pt x="7420356" y="384047"/>
                  </a:lnTo>
                  <a:lnTo>
                    <a:pt x="7445251" y="379011"/>
                  </a:lnTo>
                  <a:lnTo>
                    <a:pt x="7465599" y="365283"/>
                  </a:lnTo>
                  <a:lnTo>
                    <a:pt x="7479327" y="344935"/>
                  </a:lnTo>
                  <a:lnTo>
                    <a:pt x="7484364" y="320039"/>
                  </a:lnTo>
                  <a:lnTo>
                    <a:pt x="7484364" y="64007"/>
                  </a:lnTo>
                  <a:lnTo>
                    <a:pt x="7479327" y="39112"/>
                  </a:lnTo>
                  <a:lnTo>
                    <a:pt x="7465599" y="18764"/>
                  </a:lnTo>
                  <a:lnTo>
                    <a:pt x="7445251" y="5036"/>
                  </a:lnTo>
                  <a:lnTo>
                    <a:pt x="7420356" y="0"/>
                  </a:lnTo>
                  <a:close/>
                </a:path>
              </a:pathLst>
            </a:custGeom>
            <a:solidFill>
              <a:srgbClr val="518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69441" y="4882133"/>
              <a:ext cx="7484745" cy="384175"/>
            </a:xfrm>
            <a:custGeom>
              <a:avLst/>
              <a:gdLst/>
              <a:ahLst/>
              <a:cxnLst/>
              <a:rect l="l" t="t" r="r" b="b"/>
              <a:pathLst>
                <a:path w="7484745" h="384175">
                  <a:moveTo>
                    <a:pt x="0" y="64007"/>
                  </a:moveTo>
                  <a:lnTo>
                    <a:pt x="5029" y="39112"/>
                  </a:lnTo>
                  <a:lnTo>
                    <a:pt x="18745" y="18764"/>
                  </a:lnTo>
                  <a:lnTo>
                    <a:pt x="39090" y="5036"/>
                  </a:lnTo>
                  <a:lnTo>
                    <a:pt x="64008" y="0"/>
                  </a:lnTo>
                  <a:lnTo>
                    <a:pt x="7420356" y="0"/>
                  </a:lnTo>
                  <a:lnTo>
                    <a:pt x="7445251" y="5036"/>
                  </a:lnTo>
                  <a:lnTo>
                    <a:pt x="7465599" y="18764"/>
                  </a:lnTo>
                  <a:lnTo>
                    <a:pt x="7479327" y="39112"/>
                  </a:lnTo>
                  <a:lnTo>
                    <a:pt x="7484364" y="64007"/>
                  </a:lnTo>
                  <a:lnTo>
                    <a:pt x="7484364" y="320039"/>
                  </a:lnTo>
                  <a:lnTo>
                    <a:pt x="7479327" y="344935"/>
                  </a:lnTo>
                  <a:lnTo>
                    <a:pt x="7465599" y="365283"/>
                  </a:lnTo>
                  <a:lnTo>
                    <a:pt x="7445251" y="379011"/>
                  </a:lnTo>
                  <a:lnTo>
                    <a:pt x="7420356" y="384047"/>
                  </a:lnTo>
                  <a:lnTo>
                    <a:pt x="64008" y="384047"/>
                  </a:lnTo>
                  <a:lnTo>
                    <a:pt x="39090" y="379011"/>
                  </a:lnTo>
                  <a:lnTo>
                    <a:pt x="18745" y="365283"/>
                  </a:lnTo>
                  <a:lnTo>
                    <a:pt x="5029" y="344935"/>
                  </a:lnTo>
                  <a:lnTo>
                    <a:pt x="0" y="320039"/>
                  </a:lnTo>
                  <a:lnTo>
                    <a:pt x="0" y="6400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7962" y="5663945"/>
              <a:ext cx="8229600" cy="327660"/>
            </a:xfrm>
            <a:custGeom>
              <a:avLst/>
              <a:gdLst/>
              <a:ahLst/>
              <a:cxnLst/>
              <a:rect l="l" t="t" r="r" b="b"/>
              <a:pathLst>
                <a:path w="8229600" h="327660">
                  <a:moveTo>
                    <a:pt x="0" y="327659"/>
                  </a:moveTo>
                  <a:lnTo>
                    <a:pt x="8229600" y="327659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327659"/>
                  </a:lnTo>
                  <a:close/>
                </a:path>
              </a:pathLst>
            </a:custGeom>
            <a:ln w="25908">
              <a:solidFill>
                <a:srgbClr val="4E96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69441" y="5471921"/>
              <a:ext cx="7481570" cy="384175"/>
            </a:xfrm>
            <a:custGeom>
              <a:avLst/>
              <a:gdLst/>
              <a:ahLst/>
              <a:cxnLst/>
              <a:rect l="l" t="t" r="r" b="b"/>
              <a:pathLst>
                <a:path w="7481570" h="384175">
                  <a:moveTo>
                    <a:pt x="7417308" y="0"/>
                  </a:moveTo>
                  <a:lnTo>
                    <a:pt x="64008" y="0"/>
                  </a:lnTo>
                  <a:lnTo>
                    <a:pt x="39090" y="5036"/>
                  </a:lnTo>
                  <a:lnTo>
                    <a:pt x="18745" y="18764"/>
                  </a:lnTo>
                  <a:lnTo>
                    <a:pt x="5029" y="39112"/>
                  </a:lnTo>
                  <a:lnTo>
                    <a:pt x="0" y="64007"/>
                  </a:lnTo>
                  <a:lnTo>
                    <a:pt x="0" y="320039"/>
                  </a:lnTo>
                  <a:lnTo>
                    <a:pt x="5029" y="344957"/>
                  </a:lnTo>
                  <a:lnTo>
                    <a:pt x="18745" y="365302"/>
                  </a:lnTo>
                  <a:lnTo>
                    <a:pt x="39090" y="379018"/>
                  </a:lnTo>
                  <a:lnTo>
                    <a:pt x="64008" y="384047"/>
                  </a:lnTo>
                  <a:lnTo>
                    <a:pt x="7417308" y="384047"/>
                  </a:lnTo>
                  <a:lnTo>
                    <a:pt x="7442203" y="379018"/>
                  </a:lnTo>
                  <a:lnTo>
                    <a:pt x="7462551" y="365302"/>
                  </a:lnTo>
                  <a:lnTo>
                    <a:pt x="7476279" y="344957"/>
                  </a:lnTo>
                  <a:lnTo>
                    <a:pt x="7481316" y="320039"/>
                  </a:lnTo>
                  <a:lnTo>
                    <a:pt x="7481316" y="64007"/>
                  </a:lnTo>
                  <a:lnTo>
                    <a:pt x="7476279" y="39112"/>
                  </a:lnTo>
                  <a:lnTo>
                    <a:pt x="7462551" y="18764"/>
                  </a:lnTo>
                  <a:lnTo>
                    <a:pt x="7442203" y="5036"/>
                  </a:lnTo>
                  <a:lnTo>
                    <a:pt x="7417308" y="0"/>
                  </a:lnTo>
                  <a:close/>
                </a:path>
              </a:pathLst>
            </a:custGeom>
            <a:solidFill>
              <a:srgbClr val="4E96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69441" y="5471921"/>
              <a:ext cx="7481570" cy="384175"/>
            </a:xfrm>
            <a:custGeom>
              <a:avLst/>
              <a:gdLst/>
              <a:ahLst/>
              <a:cxnLst/>
              <a:rect l="l" t="t" r="r" b="b"/>
              <a:pathLst>
                <a:path w="7481570" h="384175">
                  <a:moveTo>
                    <a:pt x="0" y="64007"/>
                  </a:moveTo>
                  <a:lnTo>
                    <a:pt x="5029" y="39112"/>
                  </a:lnTo>
                  <a:lnTo>
                    <a:pt x="18745" y="18764"/>
                  </a:lnTo>
                  <a:lnTo>
                    <a:pt x="39090" y="5036"/>
                  </a:lnTo>
                  <a:lnTo>
                    <a:pt x="64008" y="0"/>
                  </a:lnTo>
                  <a:lnTo>
                    <a:pt x="7417308" y="0"/>
                  </a:lnTo>
                  <a:lnTo>
                    <a:pt x="7442203" y="5036"/>
                  </a:lnTo>
                  <a:lnTo>
                    <a:pt x="7462551" y="18764"/>
                  </a:lnTo>
                  <a:lnTo>
                    <a:pt x="7476279" y="39112"/>
                  </a:lnTo>
                  <a:lnTo>
                    <a:pt x="7481316" y="64007"/>
                  </a:lnTo>
                  <a:lnTo>
                    <a:pt x="7481316" y="320039"/>
                  </a:lnTo>
                  <a:lnTo>
                    <a:pt x="7476279" y="344957"/>
                  </a:lnTo>
                  <a:lnTo>
                    <a:pt x="7462551" y="365302"/>
                  </a:lnTo>
                  <a:lnTo>
                    <a:pt x="7442203" y="379018"/>
                  </a:lnTo>
                  <a:lnTo>
                    <a:pt x="7417308" y="384047"/>
                  </a:lnTo>
                  <a:lnTo>
                    <a:pt x="64008" y="384047"/>
                  </a:lnTo>
                  <a:lnTo>
                    <a:pt x="39090" y="379018"/>
                  </a:lnTo>
                  <a:lnTo>
                    <a:pt x="18745" y="365302"/>
                  </a:lnTo>
                  <a:lnTo>
                    <a:pt x="5029" y="344957"/>
                  </a:lnTo>
                  <a:lnTo>
                    <a:pt x="0" y="320039"/>
                  </a:lnTo>
                  <a:lnTo>
                    <a:pt x="0" y="6400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092809" y="4934203"/>
            <a:ext cx="4915535" cy="829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Views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reference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1024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columns.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ourier New"/>
                <a:cs typeface="Courier New"/>
              </a:rPr>
              <a:t>CREATE</a:t>
            </a:r>
            <a:r>
              <a:rPr sz="1400" b="1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ourier New"/>
                <a:cs typeface="Courier New"/>
              </a:rPr>
              <a:t>VIEW</a:t>
            </a:r>
            <a:r>
              <a:rPr sz="1400" b="1" spc="-5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statement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400" b="1" spc="-5" dirty="0">
                <a:solidFill>
                  <a:srgbClr val="FFFFFF"/>
                </a:solidFill>
                <a:latin typeface="Courier New"/>
                <a:cs typeface="Courier New"/>
              </a:rPr>
              <a:t>INTO</a:t>
            </a:r>
            <a:r>
              <a:rPr sz="1400" b="1" spc="-5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keyword.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445008" y="6080459"/>
          <a:ext cx="8229600" cy="5009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95"/>
                <a:gridCol w="7507605"/>
                <a:gridCol w="304800"/>
              </a:tblGrid>
              <a:tr h="1732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4AAC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ts val="1265"/>
                        </a:lnSpc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CREATE</a:t>
                      </a:r>
                      <a:r>
                        <a:rPr sz="1400" b="1" spc="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VIEW</a:t>
                      </a:r>
                      <a:r>
                        <a:rPr sz="1400" b="1" spc="-51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statement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cannot</a:t>
                      </a:r>
                      <a:r>
                        <a:rPr sz="14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be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combined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with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other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Transact-SQL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statements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 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28575">
                      <a:solidFill>
                        <a:srgbClr val="4AAC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4AACC5"/>
                      </a:solidFill>
                      <a:prstDash val="solid"/>
                    </a:lnB>
                  </a:tcPr>
                </a:tc>
              </a:tr>
              <a:tr h="1529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AACC5"/>
                      </a:solidFill>
                      <a:prstDash val="solid"/>
                    </a:lnL>
                    <a:lnT w="28575">
                      <a:solidFill>
                        <a:srgbClr val="4AACC5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ts val="1105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single</a:t>
                      </a:r>
                      <a:r>
                        <a:rPr sz="14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batch.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4AACC5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4AACC5"/>
                      </a:solidFill>
                      <a:prstDash val="solid"/>
                    </a:lnR>
                    <a:lnT w="28575">
                      <a:solidFill>
                        <a:srgbClr val="4AACC5"/>
                      </a:solidFill>
                      <a:prstDash val="solid"/>
                    </a:lnT>
                  </a:tcPr>
                </a:tc>
              </a:tr>
              <a:tr h="174731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AACC5"/>
                      </a:solidFill>
                      <a:prstDash val="solid"/>
                    </a:lnL>
                    <a:lnR w="28575">
                      <a:solidFill>
                        <a:srgbClr val="4AACC5"/>
                      </a:solidFill>
                      <a:prstDash val="solid"/>
                    </a:lnR>
                    <a:lnB w="28575">
                      <a:solidFill>
                        <a:srgbClr val="4AACC5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7" name="object 37"/>
          <p:cNvSpPr/>
          <p:nvPr/>
        </p:nvSpPr>
        <p:spPr>
          <a:xfrm>
            <a:off x="869441" y="6061709"/>
            <a:ext cx="7519670" cy="384175"/>
          </a:xfrm>
          <a:custGeom>
            <a:avLst/>
            <a:gdLst/>
            <a:ahLst/>
            <a:cxnLst/>
            <a:rect l="l" t="t" r="r" b="b"/>
            <a:pathLst>
              <a:path w="7519670" h="384175">
                <a:moveTo>
                  <a:pt x="7455408" y="0"/>
                </a:moveTo>
                <a:lnTo>
                  <a:pt x="64008" y="0"/>
                </a:lnTo>
                <a:lnTo>
                  <a:pt x="39095" y="5030"/>
                </a:lnTo>
                <a:lnTo>
                  <a:pt x="18749" y="18749"/>
                </a:lnTo>
                <a:lnTo>
                  <a:pt x="5030" y="39095"/>
                </a:lnTo>
                <a:lnTo>
                  <a:pt x="0" y="64007"/>
                </a:lnTo>
                <a:lnTo>
                  <a:pt x="0" y="320039"/>
                </a:lnTo>
                <a:lnTo>
                  <a:pt x="5030" y="344952"/>
                </a:lnTo>
                <a:lnTo>
                  <a:pt x="18749" y="365298"/>
                </a:lnTo>
                <a:lnTo>
                  <a:pt x="39095" y="379017"/>
                </a:lnTo>
                <a:lnTo>
                  <a:pt x="64008" y="384047"/>
                </a:lnTo>
                <a:lnTo>
                  <a:pt x="7455408" y="384047"/>
                </a:lnTo>
                <a:lnTo>
                  <a:pt x="7480303" y="379017"/>
                </a:lnTo>
                <a:lnTo>
                  <a:pt x="7500651" y="365298"/>
                </a:lnTo>
                <a:lnTo>
                  <a:pt x="7514379" y="344952"/>
                </a:lnTo>
                <a:lnTo>
                  <a:pt x="7519416" y="320039"/>
                </a:lnTo>
                <a:lnTo>
                  <a:pt x="7519416" y="64007"/>
                </a:lnTo>
                <a:lnTo>
                  <a:pt x="7514379" y="39095"/>
                </a:lnTo>
                <a:lnTo>
                  <a:pt x="7500651" y="18749"/>
                </a:lnTo>
                <a:lnTo>
                  <a:pt x="7480303" y="5030"/>
                </a:lnTo>
                <a:lnTo>
                  <a:pt x="7455408" y="0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645" y="294131"/>
              <a:ext cx="6709752" cy="26466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7340" y="183895"/>
            <a:ext cx="7277734" cy="1127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ahoma"/>
              <a:cs typeface="Tahoma"/>
            </a:endParaRPr>
          </a:p>
          <a:p>
            <a:pPr marL="506730" indent="-342265">
              <a:lnSpc>
                <a:spcPct val="100000"/>
              </a:lnSpc>
              <a:buFont typeface="Wingdings"/>
              <a:buChar char=""/>
              <a:tabLst>
                <a:tab pos="506095" algn="l"/>
                <a:tab pos="5073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reuses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given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earlier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ORDER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BY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695692" y="1011173"/>
            <a:ext cx="665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clause.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40" y="5840679"/>
            <a:ext cx="7553959" cy="583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4330" marR="5080" indent="-342265">
              <a:lnSpc>
                <a:spcPct val="103400"/>
              </a:lnSpc>
              <a:spcBef>
                <a:spcPts val="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TO</a:t>
            </a:r>
            <a:r>
              <a:rPr sz="1800" dirty="0">
                <a:latin typeface="Courier New"/>
                <a:cs typeface="Courier New"/>
              </a:rPr>
              <a:t>P</a:t>
            </a:r>
            <a:r>
              <a:rPr sz="1800" spc="-675" dirty="0">
                <a:latin typeface="Courier New"/>
                <a:cs typeface="Courier New"/>
              </a:rPr>
              <a:t> </a:t>
            </a:r>
            <a:r>
              <a:rPr sz="1800" spc="-65" dirty="0">
                <a:latin typeface="Calibri"/>
                <a:cs typeface="Calibri"/>
              </a:rPr>
              <a:t>k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y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displ</a:t>
            </a:r>
            <a:r>
              <a:rPr sz="1800" spc="-4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s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</a:t>
            </a:r>
            <a:r>
              <a:rPr sz="1800" dirty="0">
                <a:latin typeface="Calibri"/>
                <a:cs typeface="Calibri"/>
              </a:rPr>
              <a:t>me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spc="-2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their 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  </a:t>
            </a:r>
            <a:r>
              <a:rPr sz="1800" spc="-5" dirty="0">
                <a:latin typeface="Calibri"/>
                <a:cs typeface="Calibri"/>
              </a:rPr>
              <a:t>names</a:t>
            </a:r>
            <a:r>
              <a:rPr sz="1800" dirty="0">
                <a:latin typeface="Calibri"/>
                <a:cs typeface="Calibri"/>
              </a:rPr>
              <a:t> in </a:t>
            </a:r>
            <a:r>
              <a:rPr sz="1800" spc="-5" dirty="0">
                <a:latin typeface="Calibri"/>
                <a:cs typeface="Calibri"/>
              </a:rPr>
              <a:t>ascending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order.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8200" y="1496567"/>
            <a:ext cx="7848600" cy="429514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157480" rIns="0" bIns="0" rtlCol="0">
            <a:spAutoFit/>
          </a:bodyPr>
          <a:lstStyle/>
          <a:p>
            <a:pPr marL="91440" marR="4236720">
              <a:lnSpc>
                <a:spcPct val="120000"/>
              </a:lnSpc>
              <a:spcBef>
                <a:spcPts val="1240"/>
              </a:spcBef>
            </a:pPr>
            <a:r>
              <a:rPr sz="1400" spc="-5" dirty="0">
                <a:latin typeface="Courier New"/>
                <a:cs typeface="Courier New"/>
              </a:rPr>
              <a:t>CREATE VIEW vwSortedPersonDetails </a:t>
            </a:r>
            <a:r>
              <a:rPr sz="1400" spc="-8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TOP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10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Courier New"/>
                <a:cs typeface="Courier New"/>
              </a:rPr>
              <a:t>COALESCE(p.Title,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' </a:t>
            </a:r>
            <a:r>
              <a:rPr sz="1400" spc="-10" dirty="0">
                <a:latin typeface="Courier New"/>
                <a:cs typeface="Courier New"/>
              </a:rPr>
              <a:t>')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AS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Title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,p.[FirstName]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,COALESCE(p.MiddleName,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'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')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MiddleName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4"/>
              </a:spcBef>
            </a:pPr>
            <a:r>
              <a:rPr sz="1400" spc="-5" dirty="0">
                <a:latin typeface="Courier New"/>
                <a:cs typeface="Courier New"/>
              </a:rPr>
              <a:t>,p.[LastName]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,e.[JobTitle]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FROM </a:t>
            </a:r>
            <a:r>
              <a:rPr sz="1400" spc="-10" dirty="0">
                <a:latin typeface="Courier New"/>
                <a:cs typeface="Courier New"/>
              </a:rPr>
              <a:t>[HumanResources].[Employee]</a:t>
            </a:r>
            <a:r>
              <a:rPr sz="1400" dirty="0">
                <a:latin typeface="Courier New"/>
                <a:cs typeface="Courier New"/>
              </a:rPr>
              <a:t> 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INNER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JOIN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[Person].[Person]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p</a:t>
            </a:r>
            <a:endParaRPr sz="1400">
              <a:latin typeface="Courier New"/>
              <a:cs typeface="Courier New"/>
            </a:endParaRPr>
          </a:p>
          <a:p>
            <a:pPr marL="91440" marR="285432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ON p.[BusinessEntityID] </a:t>
            </a:r>
            <a:r>
              <a:rPr sz="1400" dirty="0">
                <a:latin typeface="Courier New"/>
                <a:cs typeface="Courier New"/>
              </a:rPr>
              <a:t>= </a:t>
            </a:r>
            <a:r>
              <a:rPr sz="1400" spc="-10" dirty="0">
                <a:latin typeface="Courier New"/>
                <a:cs typeface="Courier New"/>
              </a:rPr>
              <a:t>e.[BusinessEntityID]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ORDER</a:t>
            </a:r>
            <a:r>
              <a:rPr sz="1400" spc="-10" dirty="0">
                <a:latin typeface="Courier New"/>
                <a:cs typeface="Courier New"/>
              </a:rPr>
              <a:t> BY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p.FirstName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GO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--Retrieve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records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the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view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*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FROM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vwSortedPersonDetails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835" y="295402"/>
            <a:ext cx="3859872" cy="2647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11173"/>
            <a:ext cx="8007350" cy="583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4330" marR="5080" indent="-342265">
              <a:lnSpc>
                <a:spcPct val="103400"/>
              </a:lnSpc>
              <a:spcBef>
                <a:spcPts val="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INSER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125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alue</a:t>
            </a:r>
            <a:r>
              <a:rPr sz="1800" spc="-5" dirty="0">
                <a:latin typeface="Calibri"/>
                <a:cs typeface="Calibri"/>
              </a:rPr>
              <a:t> of 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automatically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provided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if: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02208" y="1783079"/>
            <a:ext cx="7417434" cy="685800"/>
            <a:chOff x="902208" y="1783079"/>
            <a:chExt cx="7417434" cy="685800"/>
          </a:xfrm>
        </p:grpSpPr>
        <p:sp>
          <p:nvSpPr>
            <p:cNvPr id="10" name="object 10"/>
            <p:cNvSpPr/>
            <p:nvPr/>
          </p:nvSpPr>
          <p:spPr>
            <a:xfrm>
              <a:off x="915162" y="2027681"/>
              <a:ext cx="7391400" cy="428625"/>
            </a:xfrm>
            <a:custGeom>
              <a:avLst/>
              <a:gdLst/>
              <a:ahLst/>
              <a:cxnLst/>
              <a:rect l="l" t="t" r="r" b="b"/>
              <a:pathLst>
                <a:path w="7391400" h="428625">
                  <a:moveTo>
                    <a:pt x="0" y="428244"/>
                  </a:moveTo>
                  <a:lnTo>
                    <a:pt x="7391400" y="428244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428244"/>
                  </a:lnTo>
                  <a:close/>
                </a:path>
              </a:pathLst>
            </a:custGeom>
            <a:ln w="25908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2258" y="1796033"/>
              <a:ext cx="6652259" cy="501650"/>
            </a:xfrm>
            <a:custGeom>
              <a:avLst/>
              <a:gdLst/>
              <a:ahLst/>
              <a:cxnLst/>
              <a:rect l="l" t="t" r="r" b="b"/>
              <a:pathLst>
                <a:path w="6652259" h="501650">
                  <a:moveTo>
                    <a:pt x="6568694" y="0"/>
                  </a:moveTo>
                  <a:lnTo>
                    <a:pt x="83566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5"/>
                  </a:lnTo>
                  <a:lnTo>
                    <a:pt x="0" y="417829"/>
                  </a:lnTo>
                  <a:lnTo>
                    <a:pt x="6574" y="450336"/>
                  </a:lnTo>
                  <a:lnTo>
                    <a:pt x="24495" y="476900"/>
                  </a:lnTo>
                  <a:lnTo>
                    <a:pt x="51059" y="494821"/>
                  </a:lnTo>
                  <a:lnTo>
                    <a:pt x="83566" y="501395"/>
                  </a:lnTo>
                  <a:lnTo>
                    <a:pt x="6568694" y="501395"/>
                  </a:lnTo>
                  <a:lnTo>
                    <a:pt x="6601200" y="494821"/>
                  </a:lnTo>
                  <a:lnTo>
                    <a:pt x="6627764" y="476900"/>
                  </a:lnTo>
                  <a:lnTo>
                    <a:pt x="6645685" y="450336"/>
                  </a:lnTo>
                  <a:lnTo>
                    <a:pt x="6652259" y="417829"/>
                  </a:lnTo>
                  <a:lnTo>
                    <a:pt x="6652259" y="83565"/>
                  </a:lnTo>
                  <a:lnTo>
                    <a:pt x="6645685" y="51059"/>
                  </a:lnTo>
                  <a:lnTo>
                    <a:pt x="6627764" y="24495"/>
                  </a:lnTo>
                  <a:lnTo>
                    <a:pt x="6601200" y="6574"/>
                  </a:lnTo>
                  <a:lnTo>
                    <a:pt x="6568694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02258" y="1796033"/>
              <a:ext cx="6652259" cy="501650"/>
            </a:xfrm>
            <a:custGeom>
              <a:avLst/>
              <a:gdLst/>
              <a:ahLst/>
              <a:cxnLst/>
              <a:rect l="l" t="t" r="r" b="b"/>
              <a:pathLst>
                <a:path w="6652259" h="501650">
                  <a:moveTo>
                    <a:pt x="0" y="83565"/>
                  </a:move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6" y="0"/>
                  </a:lnTo>
                  <a:lnTo>
                    <a:pt x="6568694" y="0"/>
                  </a:lnTo>
                  <a:lnTo>
                    <a:pt x="6601200" y="6574"/>
                  </a:lnTo>
                  <a:lnTo>
                    <a:pt x="6627764" y="24495"/>
                  </a:lnTo>
                  <a:lnTo>
                    <a:pt x="6645685" y="51059"/>
                  </a:lnTo>
                  <a:lnTo>
                    <a:pt x="6652259" y="83565"/>
                  </a:lnTo>
                  <a:lnTo>
                    <a:pt x="6652259" y="417829"/>
                  </a:lnTo>
                  <a:lnTo>
                    <a:pt x="6645685" y="450336"/>
                  </a:lnTo>
                  <a:lnTo>
                    <a:pt x="6627764" y="476900"/>
                  </a:lnTo>
                  <a:lnTo>
                    <a:pt x="6601200" y="494821"/>
                  </a:lnTo>
                  <a:lnTo>
                    <a:pt x="6568694" y="501395"/>
                  </a:lnTo>
                  <a:lnTo>
                    <a:pt x="83566" y="501395"/>
                  </a:lnTo>
                  <a:lnTo>
                    <a:pt x="51059" y="494821"/>
                  </a:lnTo>
                  <a:lnTo>
                    <a:pt x="24495" y="476900"/>
                  </a:lnTo>
                  <a:lnTo>
                    <a:pt x="6574" y="450336"/>
                  </a:lnTo>
                  <a:lnTo>
                    <a:pt x="0" y="417829"/>
                  </a:lnTo>
                  <a:lnTo>
                    <a:pt x="0" y="8356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09141" y="1906270"/>
            <a:ext cx="30257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c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olu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ourier New"/>
                <a:cs typeface="Courier New"/>
              </a:rPr>
              <a:t>IDENTIT</a:t>
            </a:r>
            <a:r>
              <a:rPr sz="1400" b="1" dirty="0">
                <a:solidFill>
                  <a:srgbClr val="FFFFFF"/>
                </a:solidFill>
                <a:latin typeface="Courier New"/>
                <a:cs typeface="Courier New"/>
              </a:rPr>
              <a:t>Y</a:t>
            </a:r>
            <a:r>
              <a:rPr sz="1400" b="1" spc="-5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oper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b="1" spc="-9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02208" y="2534411"/>
            <a:ext cx="7417434" cy="706120"/>
            <a:chOff x="902208" y="2534411"/>
            <a:chExt cx="7417434" cy="706120"/>
          </a:xfrm>
        </p:grpSpPr>
        <p:sp>
          <p:nvSpPr>
            <p:cNvPr id="15" name="object 15"/>
            <p:cNvSpPr/>
            <p:nvPr/>
          </p:nvSpPr>
          <p:spPr>
            <a:xfrm>
              <a:off x="915162" y="2798825"/>
              <a:ext cx="7391400" cy="428625"/>
            </a:xfrm>
            <a:custGeom>
              <a:avLst/>
              <a:gdLst/>
              <a:ahLst/>
              <a:cxnLst/>
              <a:rect l="l" t="t" r="r" b="b"/>
              <a:pathLst>
                <a:path w="7391400" h="428625">
                  <a:moveTo>
                    <a:pt x="0" y="428244"/>
                  </a:moveTo>
                  <a:lnTo>
                    <a:pt x="7391400" y="428244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428244"/>
                  </a:lnTo>
                  <a:close/>
                </a:path>
              </a:pathLst>
            </a:custGeom>
            <a:ln w="25908">
              <a:solidFill>
                <a:srgbClr val="5CB5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85494" y="2547365"/>
              <a:ext cx="6753225" cy="501650"/>
            </a:xfrm>
            <a:custGeom>
              <a:avLst/>
              <a:gdLst/>
              <a:ahLst/>
              <a:cxnLst/>
              <a:rect l="l" t="t" r="r" b="b"/>
              <a:pathLst>
                <a:path w="6753225" h="501650">
                  <a:moveTo>
                    <a:pt x="6669278" y="0"/>
                  </a:moveTo>
                  <a:lnTo>
                    <a:pt x="83566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5"/>
                  </a:lnTo>
                  <a:lnTo>
                    <a:pt x="0" y="417829"/>
                  </a:lnTo>
                  <a:lnTo>
                    <a:pt x="6574" y="450336"/>
                  </a:lnTo>
                  <a:lnTo>
                    <a:pt x="24495" y="476900"/>
                  </a:lnTo>
                  <a:lnTo>
                    <a:pt x="51059" y="494821"/>
                  </a:lnTo>
                  <a:lnTo>
                    <a:pt x="83566" y="501395"/>
                  </a:lnTo>
                  <a:lnTo>
                    <a:pt x="6669278" y="501395"/>
                  </a:lnTo>
                  <a:lnTo>
                    <a:pt x="6701784" y="494821"/>
                  </a:lnTo>
                  <a:lnTo>
                    <a:pt x="6728348" y="476900"/>
                  </a:lnTo>
                  <a:lnTo>
                    <a:pt x="6746269" y="450336"/>
                  </a:lnTo>
                  <a:lnTo>
                    <a:pt x="6752844" y="417829"/>
                  </a:lnTo>
                  <a:lnTo>
                    <a:pt x="6752844" y="83565"/>
                  </a:lnTo>
                  <a:lnTo>
                    <a:pt x="6746269" y="51059"/>
                  </a:lnTo>
                  <a:lnTo>
                    <a:pt x="6728348" y="24495"/>
                  </a:lnTo>
                  <a:lnTo>
                    <a:pt x="6701784" y="6574"/>
                  </a:lnTo>
                  <a:lnTo>
                    <a:pt x="6669278" y="0"/>
                  </a:lnTo>
                  <a:close/>
                </a:path>
              </a:pathLst>
            </a:custGeom>
            <a:solidFill>
              <a:srgbClr val="5CB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5494" y="2547365"/>
              <a:ext cx="6753225" cy="501650"/>
            </a:xfrm>
            <a:custGeom>
              <a:avLst/>
              <a:gdLst/>
              <a:ahLst/>
              <a:cxnLst/>
              <a:rect l="l" t="t" r="r" b="b"/>
              <a:pathLst>
                <a:path w="6753225" h="501650">
                  <a:moveTo>
                    <a:pt x="0" y="83565"/>
                  </a:move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6" y="0"/>
                  </a:lnTo>
                  <a:lnTo>
                    <a:pt x="6669278" y="0"/>
                  </a:lnTo>
                  <a:lnTo>
                    <a:pt x="6701784" y="6574"/>
                  </a:lnTo>
                  <a:lnTo>
                    <a:pt x="6728348" y="24495"/>
                  </a:lnTo>
                  <a:lnTo>
                    <a:pt x="6746269" y="51059"/>
                  </a:lnTo>
                  <a:lnTo>
                    <a:pt x="6752844" y="83565"/>
                  </a:lnTo>
                  <a:lnTo>
                    <a:pt x="6752844" y="417829"/>
                  </a:lnTo>
                  <a:lnTo>
                    <a:pt x="6746269" y="450336"/>
                  </a:lnTo>
                  <a:lnTo>
                    <a:pt x="6728348" y="476900"/>
                  </a:lnTo>
                  <a:lnTo>
                    <a:pt x="6701784" y="494821"/>
                  </a:lnTo>
                  <a:lnTo>
                    <a:pt x="6669278" y="501395"/>
                  </a:lnTo>
                  <a:lnTo>
                    <a:pt x="83566" y="501395"/>
                  </a:lnTo>
                  <a:lnTo>
                    <a:pt x="51059" y="494821"/>
                  </a:lnTo>
                  <a:lnTo>
                    <a:pt x="24495" y="476900"/>
                  </a:lnTo>
                  <a:lnTo>
                    <a:pt x="6574" y="450336"/>
                  </a:lnTo>
                  <a:lnTo>
                    <a:pt x="0" y="417829"/>
                  </a:lnTo>
                  <a:lnTo>
                    <a:pt x="0" y="8356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91488" y="2657601"/>
            <a:ext cx="30632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column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specified.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02208" y="3305555"/>
            <a:ext cx="7417434" cy="706120"/>
            <a:chOff x="902208" y="3305555"/>
            <a:chExt cx="7417434" cy="706120"/>
          </a:xfrm>
        </p:grpSpPr>
        <p:sp>
          <p:nvSpPr>
            <p:cNvPr id="20" name="object 20"/>
            <p:cNvSpPr/>
            <p:nvPr/>
          </p:nvSpPr>
          <p:spPr>
            <a:xfrm>
              <a:off x="915162" y="3569969"/>
              <a:ext cx="7391400" cy="428625"/>
            </a:xfrm>
            <a:custGeom>
              <a:avLst/>
              <a:gdLst/>
              <a:ahLst/>
              <a:cxnLst/>
              <a:rect l="l" t="t" r="r" b="b"/>
              <a:pathLst>
                <a:path w="7391400" h="428625">
                  <a:moveTo>
                    <a:pt x="0" y="428243"/>
                  </a:moveTo>
                  <a:lnTo>
                    <a:pt x="7391400" y="428243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428243"/>
                  </a:lnTo>
                  <a:close/>
                </a:path>
              </a:pathLst>
            </a:custGeom>
            <a:ln w="25908">
              <a:solidFill>
                <a:srgbClr val="5EAE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85494" y="3318509"/>
              <a:ext cx="6722745" cy="501650"/>
            </a:xfrm>
            <a:custGeom>
              <a:avLst/>
              <a:gdLst/>
              <a:ahLst/>
              <a:cxnLst/>
              <a:rect l="l" t="t" r="r" b="b"/>
              <a:pathLst>
                <a:path w="6722745" h="501650">
                  <a:moveTo>
                    <a:pt x="6638798" y="0"/>
                  </a:moveTo>
                  <a:lnTo>
                    <a:pt x="83566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5"/>
                  </a:lnTo>
                  <a:lnTo>
                    <a:pt x="0" y="417829"/>
                  </a:lnTo>
                  <a:lnTo>
                    <a:pt x="6574" y="450336"/>
                  </a:lnTo>
                  <a:lnTo>
                    <a:pt x="24495" y="476900"/>
                  </a:lnTo>
                  <a:lnTo>
                    <a:pt x="51059" y="494821"/>
                  </a:lnTo>
                  <a:lnTo>
                    <a:pt x="83566" y="501395"/>
                  </a:lnTo>
                  <a:lnTo>
                    <a:pt x="6638798" y="501395"/>
                  </a:lnTo>
                  <a:lnTo>
                    <a:pt x="6671304" y="494821"/>
                  </a:lnTo>
                  <a:lnTo>
                    <a:pt x="6697868" y="476900"/>
                  </a:lnTo>
                  <a:lnTo>
                    <a:pt x="6715789" y="450336"/>
                  </a:lnTo>
                  <a:lnTo>
                    <a:pt x="6722364" y="417829"/>
                  </a:lnTo>
                  <a:lnTo>
                    <a:pt x="6722364" y="83565"/>
                  </a:lnTo>
                  <a:lnTo>
                    <a:pt x="6715789" y="51059"/>
                  </a:lnTo>
                  <a:lnTo>
                    <a:pt x="6697868" y="24495"/>
                  </a:lnTo>
                  <a:lnTo>
                    <a:pt x="6671304" y="6574"/>
                  </a:lnTo>
                  <a:lnTo>
                    <a:pt x="6638798" y="0"/>
                  </a:lnTo>
                  <a:close/>
                </a:path>
              </a:pathLst>
            </a:custGeom>
            <a:solidFill>
              <a:srgbClr val="5EAE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85494" y="3318509"/>
              <a:ext cx="6722745" cy="501650"/>
            </a:xfrm>
            <a:custGeom>
              <a:avLst/>
              <a:gdLst/>
              <a:ahLst/>
              <a:cxnLst/>
              <a:rect l="l" t="t" r="r" b="b"/>
              <a:pathLst>
                <a:path w="6722745" h="501650">
                  <a:moveTo>
                    <a:pt x="0" y="83565"/>
                  </a:move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6" y="0"/>
                  </a:lnTo>
                  <a:lnTo>
                    <a:pt x="6638798" y="0"/>
                  </a:lnTo>
                  <a:lnTo>
                    <a:pt x="6671304" y="6574"/>
                  </a:lnTo>
                  <a:lnTo>
                    <a:pt x="6697868" y="24495"/>
                  </a:lnTo>
                  <a:lnTo>
                    <a:pt x="6715789" y="51059"/>
                  </a:lnTo>
                  <a:lnTo>
                    <a:pt x="6722364" y="83565"/>
                  </a:lnTo>
                  <a:lnTo>
                    <a:pt x="6722364" y="417829"/>
                  </a:lnTo>
                  <a:lnTo>
                    <a:pt x="6715789" y="450336"/>
                  </a:lnTo>
                  <a:lnTo>
                    <a:pt x="6697868" y="476900"/>
                  </a:lnTo>
                  <a:lnTo>
                    <a:pt x="6671304" y="494821"/>
                  </a:lnTo>
                  <a:lnTo>
                    <a:pt x="6638798" y="501395"/>
                  </a:lnTo>
                  <a:lnTo>
                    <a:pt x="83566" y="501395"/>
                  </a:lnTo>
                  <a:lnTo>
                    <a:pt x="51059" y="494821"/>
                  </a:lnTo>
                  <a:lnTo>
                    <a:pt x="24495" y="476900"/>
                  </a:lnTo>
                  <a:lnTo>
                    <a:pt x="6574" y="450336"/>
                  </a:lnTo>
                  <a:lnTo>
                    <a:pt x="0" y="417829"/>
                  </a:lnTo>
                  <a:lnTo>
                    <a:pt x="0" y="8356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491488" y="3428746"/>
            <a:ext cx="29349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column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timestamp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data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type.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02208" y="4076700"/>
            <a:ext cx="7417434" cy="706120"/>
            <a:chOff x="902208" y="4076700"/>
            <a:chExt cx="7417434" cy="706120"/>
          </a:xfrm>
        </p:grpSpPr>
        <p:sp>
          <p:nvSpPr>
            <p:cNvPr id="25" name="object 25"/>
            <p:cNvSpPr/>
            <p:nvPr/>
          </p:nvSpPr>
          <p:spPr>
            <a:xfrm>
              <a:off x="915162" y="4341113"/>
              <a:ext cx="7391400" cy="428625"/>
            </a:xfrm>
            <a:custGeom>
              <a:avLst/>
              <a:gdLst/>
              <a:ahLst/>
              <a:cxnLst/>
              <a:rect l="l" t="t" r="r" b="b"/>
              <a:pathLst>
                <a:path w="7391400" h="428625">
                  <a:moveTo>
                    <a:pt x="0" y="428244"/>
                  </a:moveTo>
                  <a:lnTo>
                    <a:pt x="7391400" y="428244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428244"/>
                  </a:lnTo>
                  <a:close/>
                </a:path>
              </a:pathLst>
            </a:custGeom>
            <a:ln w="25908">
              <a:solidFill>
                <a:srgbClr val="6079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85494" y="4089653"/>
              <a:ext cx="6722745" cy="501650"/>
            </a:xfrm>
            <a:custGeom>
              <a:avLst/>
              <a:gdLst/>
              <a:ahLst/>
              <a:cxnLst/>
              <a:rect l="l" t="t" r="r" b="b"/>
              <a:pathLst>
                <a:path w="6722745" h="501650">
                  <a:moveTo>
                    <a:pt x="6638798" y="0"/>
                  </a:moveTo>
                  <a:lnTo>
                    <a:pt x="83566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6"/>
                  </a:lnTo>
                  <a:lnTo>
                    <a:pt x="0" y="417830"/>
                  </a:lnTo>
                  <a:lnTo>
                    <a:pt x="6574" y="450336"/>
                  </a:lnTo>
                  <a:lnTo>
                    <a:pt x="24495" y="476900"/>
                  </a:lnTo>
                  <a:lnTo>
                    <a:pt x="51059" y="494821"/>
                  </a:lnTo>
                  <a:lnTo>
                    <a:pt x="83566" y="501396"/>
                  </a:lnTo>
                  <a:lnTo>
                    <a:pt x="6638798" y="501396"/>
                  </a:lnTo>
                  <a:lnTo>
                    <a:pt x="6671304" y="494821"/>
                  </a:lnTo>
                  <a:lnTo>
                    <a:pt x="6697868" y="476900"/>
                  </a:lnTo>
                  <a:lnTo>
                    <a:pt x="6715789" y="450336"/>
                  </a:lnTo>
                  <a:lnTo>
                    <a:pt x="6722364" y="417830"/>
                  </a:lnTo>
                  <a:lnTo>
                    <a:pt x="6722364" y="83566"/>
                  </a:lnTo>
                  <a:lnTo>
                    <a:pt x="6715789" y="51059"/>
                  </a:lnTo>
                  <a:lnTo>
                    <a:pt x="6697868" y="24495"/>
                  </a:lnTo>
                  <a:lnTo>
                    <a:pt x="6671304" y="6574"/>
                  </a:lnTo>
                  <a:lnTo>
                    <a:pt x="6638798" y="0"/>
                  </a:lnTo>
                  <a:close/>
                </a:path>
              </a:pathLst>
            </a:custGeom>
            <a:solidFill>
              <a:srgbClr val="6079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85494" y="4089653"/>
              <a:ext cx="6722745" cy="501650"/>
            </a:xfrm>
            <a:custGeom>
              <a:avLst/>
              <a:gdLst/>
              <a:ahLst/>
              <a:cxnLst/>
              <a:rect l="l" t="t" r="r" b="b"/>
              <a:pathLst>
                <a:path w="6722745" h="501650">
                  <a:moveTo>
                    <a:pt x="0" y="83566"/>
                  </a:move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6" y="0"/>
                  </a:lnTo>
                  <a:lnTo>
                    <a:pt x="6638798" y="0"/>
                  </a:lnTo>
                  <a:lnTo>
                    <a:pt x="6671304" y="6574"/>
                  </a:lnTo>
                  <a:lnTo>
                    <a:pt x="6697868" y="24495"/>
                  </a:lnTo>
                  <a:lnTo>
                    <a:pt x="6715789" y="51059"/>
                  </a:lnTo>
                  <a:lnTo>
                    <a:pt x="6722364" y="83566"/>
                  </a:lnTo>
                  <a:lnTo>
                    <a:pt x="6722364" y="417830"/>
                  </a:lnTo>
                  <a:lnTo>
                    <a:pt x="6715789" y="450336"/>
                  </a:lnTo>
                  <a:lnTo>
                    <a:pt x="6697868" y="476900"/>
                  </a:lnTo>
                  <a:lnTo>
                    <a:pt x="6671304" y="494821"/>
                  </a:lnTo>
                  <a:lnTo>
                    <a:pt x="6638798" y="501396"/>
                  </a:lnTo>
                  <a:lnTo>
                    <a:pt x="83566" y="501396"/>
                  </a:lnTo>
                  <a:lnTo>
                    <a:pt x="51059" y="494821"/>
                  </a:lnTo>
                  <a:lnTo>
                    <a:pt x="24495" y="476900"/>
                  </a:lnTo>
                  <a:lnTo>
                    <a:pt x="6574" y="450336"/>
                  </a:lnTo>
                  <a:lnTo>
                    <a:pt x="0" y="417830"/>
                  </a:lnTo>
                  <a:lnTo>
                    <a:pt x="0" y="835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491488" y="4200271"/>
            <a:ext cx="21926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takes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02208" y="4847844"/>
            <a:ext cx="7417434" cy="706120"/>
            <a:chOff x="902208" y="4847844"/>
            <a:chExt cx="7417434" cy="706120"/>
          </a:xfrm>
        </p:grpSpPr>
        <p:sp>
          <p:nvSpPr>
            <p:cNvPr id="30" name="object 30"/>
            <p:cNvSpPr/>
            <p:nvPr/>
          </p:nvSpPr>
          <p:spPr>
            <a:xfrm>
              <a:off x="915162" y="5112258"/>
              <a:ext cx="7391400" cy="428625"/>
            </a:xfrm>
            <a:custGeom>
              <a:avLst/>
              <a:gdLst/>
              <a:ahLst/>
              <a:cxnLst/>
              <a:rect l="l" t="t" r="r" b="b"/>
              <a:pathLst>
                <a:path w="7391400" h="428625">
                  <a:moveTo>
                    <a:pt x="0" y="428243"/>
                  </a:moveTo>
                  <a:lnTo>
                    <a:pt x="7391400" y="428243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428243"/>
                  </a:lnTo>
                  <a:close/>
                </a:path>
              </a:pathLst>
            </a:custGeom>
            <a:ln w="25908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85494" y="4860798"/>
              <a:ext cx="6757670" cy="501650"/>
            </a:xfrm>
            <a:custGeom>
              <a:avLst/>
              <a:gdLst/>
              <a:ahLst/>
              <a:cxnLst/>
              <a:rect l="l" t="t" r="r" b="b"/>
              <a:pathLst>
                <a:path w="6757670" h="501650">
                  <a:moveTo>
                    <a:pt x="6673850" y="0"/>
                  </a:moveTo>
                  <a:lnTo>
                    <a:pt x="83566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5"/>
                  </a:lnTo>
                  <a:lnTo>
                    <a:pt x="0" y="417829"/>
                  </a:lnTo>
                  <a:lnTo>
                    <a:pt x="6574" y="450336"/>
                  </a:lnTo>
                  <a:lnTo>
                    <a:pt x="24495" y="476900"/>
                  </a:lnTo>
                  <a:lnTo>
                    <a:pt x="51059" y="494821"/>
                  </a:lnTo>
                  <a:lnTo>
                    <a:pt x="83566" y="501395"/>
                  </a:lnTo>
                  <a:lnTo>
                    <a:pt x="6673850" y="501395"/>
                  </a:lnTo>
                  <a:lnTo>
                    <a:pt x="6706356" y="494821"/>
                  </a:lnTo>
                  <a:lnTo>
                    <a:pt x="6732920" y="476900"/>
                  </a:lnTo>
                  <a:lnTo>
                    <a:pt x="6750841" y="450336"/>
                  </a:lnTo>
                  <a:lnTo>
                    <a:pt x="6757416" y="417829"/>
                  </a:lnTo>
                  <a:lnTo>
                    <a:pt x="6757416" y="83565"/>
                  </a:lnTo>
                  <a:lnTo>
                    <a:pt x="6750841" y="51059"/>
                  </a:lnTo>
                  <a:lnTo>
                    <a:pt x="6732920" y="24495"/>
                  </a:lnTo>
                  <a:lnTo>
                    <a:pt x="6706356" y="6574"/>
                  </a:lnTo>
                  <a:lnTo>
                    <a:pt x="667385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85494" y="4860798"/>
              <a:ext cx="6757670" cy="501650"/>
            </a:xfrm>
            <a:custGeom>
              <a:avLst/>
              <a:gdLst/>
              <a:ahLst/>
              <a:cxnLst/>
              <a:rect l="l" t="t" r="r" b="b"/>
              <a:pathLst>
                <a:path w="6757670" h="501650">
                  <a:moveTo>
                    <a:pt x="0" y="83565"/>
                  </a:move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6" y="0"/>
                  </a:lnTo>
                  <a:lnTo>
                    <a:pt x="6673850" y="0"/>
                  </a:lnTo>
                  <a:lnTo>
                    <a:pt x="6706356" y="6574"/>
                  </a:lnTo>
                  <a:lnTo>
                    <a:pt x="6732920" y="24495"/>
                  </a:lnTo>
                  <a:lnTo>
                    <a:pt x="6750841" y="51059"/>
                  </a:lnTo>
                  <a:lnTo>
                    <a:pt x="6757416" y="83565"/>
                  </a:lnTo>
                  <a:lnTo>
                    <a:pt x="6757416" y="417829"/>
                  </a:lnTo>
                  <a:lnTo>
                    <a:pt x="6750841" y="450336"/>
                  </a:lnTo>
                  <a:lnTo>
                    <a:pt x="6732920" y="476900"/>
                  </a:lnTo>
                  <a:lnTo>
                    <a:pt x="6706356" y="494821"/>
                  </a:lnTo>
                  <a:lnTo>
                    <a:pt x="6673850" y="501395"/>
                  </a:lnTo>
                  <a:lnTo>
                    <a:pt x="83566" y="501395"/>
                  </a:lnTo>
                  <a:lnTo>
                    <a:pt x="51059" y="494821"/>
                  </a:lnTo>
                  <a:lnTo>
                    <a:pt x="24495" y="476900"/>
                  </a:lnTo>
                  <a:lnTo>
                    <a:pt x="6574" y="450336"/>
                  </a:lnTo>
                  <a:lnTo>
                    <a:pt x="0" y="417829"/>
                  </a:lnTo>
                  <a:lnTo>
                    <a:pt x="0" y="8356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491488" y="4971415"/>
            <a:ext cx="25965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computed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column.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459740" y="5688279"/>
            <a:ext cx="7952105" cy="583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While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ourier New"/>
                <a:cs typeface="Courier New"/>
              </a:rPr>
              <a:t>INSERT</a:t>
            </a:r>
            <a:r>
              <a:rPr sz="1800" spc="-705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statement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view,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if </a:t>
            </a:r>
            <a:r>
              <a:rPr sz="1800" spc="-15" dirty="0">
                <a:latin typeface="Calibri"/>
                <a:cs typeface="Calibri"/>
              </a:rPr>
              <a:t>any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rules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violated,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record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70"/>
              </a:spcBef>
            </a:pP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 </a:t>
            </a:r>
            <a:r>
              <a:rPr sz="1800" spc="-10" dirty="0">
                <a:latin typeface="Calibri"/>
                <a:cs typeface="Calibri"/>
              </a:rPr>
              <a:t>inserted.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835" y="295402"/>
            <a:ext cx="3859872" cy="2647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20317"/>
            <a:ext cx="81705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In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example,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5" dirty="0">
                <a:latin typeface="Calibri"/>
                <a:cs typeface="Calibri"/>
              </a:rPr>
              <a:t>inserted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through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view,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insertion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does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take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place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the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two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09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50" dirty="0">
                <a:latin typeface="Calibri"/>
                <a:cs typeface="Calibri"/>
              </a:rPr>
              <a:t>r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t, 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Employee_</a:t>
            </a:r>
            <a:r>
              <a:rPr sz="1800" b="1" spc="-15" dirty="0">
                <a:latin typeface="Courier New"/>
                <a:cs typeface="Courier New"/>
              </a:rPr>
              <a:t>P</a:t>
            </a:r>
            <a:r>
              <a:rPr sz="1800" b="1" spc="-5" dirty="0">
                <a:latin typeface="Courier New"/>
                <a:cs typeface="Courier New"/>
              </a:rPr>
              <a:t>e</a:t>
            </a:r>
            <a:r>
              <a:rPr sz="1800" b="1" spc="-15" dirty="0">
                <a:latin typeface="Courier New"/>
                <a:cs typeface="Courier New"/>
              </a:rPr>
              <a:t>r</a:t>
            </a:r>
            <a:r>
              <a:rPr sz="1800" b="1" spc="-5" dirty="0">
                <a:latin typeface="Courier New"/>
                <a:cs typeface="Courier New"/>
              </a:rPr>
              <a:t>s</a:t>
            </a:r>
            <a:r>
              <a:rPr sz="1800" b="1" spc="-15" dirty="0">
                <a:latin typeface="Courier New"/>
                <a:cs typeface="Courier New"/>
              </a:rPr>
              <a:t>o</a:t>
            </a:r>
            <a:r>
              <a:rPr sz="1800" b="1" spc="-5" dirty="0">
                <a:latin typeface="Courier New"/>
                <a:cs typeface="Courier New"/>
              </a:rPr>
              <a:t>na</a:t>
            </a:r>
            <a:r>
              <a:rPr sz="1800" b="1" spc="-15" dirty="0">
                <a:latin typeface="Courier New"/>
                <a:cs typeface="Courier New"/>
              </a:rPr>
              <a:t>l</a:t>
            </a:r>
            <a:r>
              <a:rPr sz="1800" b="1" spc="-5" dirty="0">
                <a:latin typeface="Courier New"/>
                <a:cs typeface="Courier New"/>
              </a:rPr>
              <a:t>_</a:t>
            </a:r>
            <a:r>
              <a:rPr sz="1800" b="1" spc="-15" dirty="0">
                <a:latin typeface="Courier New"/>
                <a:cs typeface="Courier New"/>
              </a:rPr>
              <a:t>D</a:t>
            </a:r>
            <a:r>
              <a:rPr sz="1800" b="1" spc="-5" dirty="0">
                <a:latin typeface="Courier New"/>
                <a:cs typeface="Courier New"/>
              </a:rPr>
              <a:t>et</a:t>
            </a:r>
            <a:r>
              <a:rPr sz="1800" b="1" spc="-15" dirty="0">
                <a:latin typeface="Courier New"/>
                <a:cs typeface="Courier New"/>
              </a:rPr>
              <a:t>a</a:t>
            </a:r>
            <a:r>
              <a:rPr sz="1800" b="1" spc="-5" dirty="0">
                <a:latin typeface="Courier New"/>
                <a:cs typeface="Courier New"/>
              </a:rPr>
              <a:t>i</a:t>
            </a:r>
            <a:r>
              <a:rPr sz="1800" b="1" spc="-15" dirty="0">
                <a:latin typeface="Courier New"/>
                <a:cs typeface="Courier New"/>
              </a:rPr>
              <a:t>l</a:t>
            </a:r>
            <a:r>
              <a:rPr sz="1800" b="1" dirty="0">
                <a:latin typeface="Courier New"/>
                <a:cs typeface="Courier New"/>
              </a:rPr>
              <a:t>s</a:t>
            </a:r>
            <a:r>
              <a:rPr sz="1800" b="1" spc="-70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as s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ng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70"/>
              </a:spcBef>
            </a:pP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838200" y="2209800"/>
            <a:ext cx="7848600" cy="179387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TABLE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Employee_Personal_Details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(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EmpID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int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NOT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NULL,</a:t>
            </a:r>
            <a:endParaRPr sz="1400">
              <a:latin typeface="Courier New"/>
              <a:cs typeface="Courier New"/>
            </a:endParaRPr>
          </a:p>
          <a:p>
            <a:pPr marL="91440" marR="4450080">
              <a:lnSpc>
                <a:spcPts val="2020"/>
              </a:lnSpc>
              <a:spcBef>
                <a:spcPts val="120"/>
              </a:spcBef>
            </a:pPr>
            <a:r>
              <a:rPr sz="1400" spc="-5" dirty="0">
                <a:latin typeface="Courier New"/>
                <a:cs typeface="Courier New"/>
              </a:rPr>
              <a:t>FirstName varchar(30) NOT </a:t>
            </a:r>
            <a:r>
              <a:rPr sz="1400" spc="-10" dirty="0">
                <a:latin typeface="Courier New"/>
                <a:cs typeface="Courier New"/>
              </a:rPr>
              <a:t>NULL,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LastName varchar(30) NOT NULL,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Address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varchar(30)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1400" dirty="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4047820"/>
            <a:ext cx="8316595" cy="58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Then,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Employee_Salary_Details</a:t>
            </a:r>
            <a:r>
              <a:rPr sz="1800" b="1" spc="-70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75"/>
              </a:spcBef>
            </a:pPr>
            <a:r>
              <a:rPr sz="1800" spc="-5" dirty="0">
                <a:latin typeface="Calibri"/>
                <a:cs typeface="Calibri"/>
              </a:rPr>
              <a:t>snippet: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200" y="4759452"/>
            <a:ext cx="7848600" cy="179387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TABLE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Employee_Salary_Details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(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EmpID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int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NOT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NULL,</a:t>
            </a:r>
            <a:endParaRPr sz="1400">
              <a:latin typeface="Courier New"/>
              <a:cs typeface="Courier New"/>
            </a:endParaRPr>
          </a:p>
          <a:p>
            <a:pPr marL="91440" marR="519366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Designation</a:t>
            </a:r>
            <a:r>
              <a:rPr sz="1400" spc="-9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varchar(30),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Salary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int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NOT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NULL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835" y="295402"/>
            <a:ext cx="3859872" cy="2647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11173"/>
            <a:ext cx="83521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 code </a:t>
            </a:r>
            <a:r>
              <a:rPr sz="1800" spc="-5" dirty="0">
                <a:latin typeface="Calibri"/>
                <a:cs typeface="Calibri"/>
              </a:rPr>
              <a:t>snippet </a:t>
            </a:r>
            <a:r>
              <a:rPr sz="1800" spc="-15" dirty="0">
                <a:latin typeface="Calibri"/>
                <a:cs typeface="Calibri"/>
              </a:rPr>
              <a:t>creates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view </a:t>
            </a:r>
            <a:r>
              <a:rPr sz="1800" b="1" spc="-10" dirty="0">
                <a:latin typeface="Courier New"/>
                <a:cs typeface="Courier New"/>
              </a:rPr>
              <a:t>vwEmployee_Details </a:t>
            </a:r>
            <a:r>
              <a:rPr sz="1800" spc="-5" dirty="0">
                <a:latin typeface="Calibri"/>
                <a:cs typeface="Calibri"/>
              </a:rPr>
              <a:t>using </a:t>
            </a:r>
            <a:r>
              <a:rPr sz="1800" spc="-10" dirty="0">
                <a:latin typeface="Calibri"/>
                <a:cs typeface="Calibri"/>
              </a:rPr>
              <a:t>columns </a:t>
            </a:r>
            <a:r>
              <a:rPr sz="1800" spc="-15" dirty="0">
                <a:latin typeface="Calibri"/>
                <a:cs typeface="Calibri"/>
              </a:rPr>
              <a:t>from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Employee_Personal_Details</a:t>
            </a:r>
            <a:r>
              <a:rPr sz="1800" b="1" spc="-67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Employee_Salary_Details</a:t>
            </a:r>
            <a:r>
              <a:rPr sz="1800" b="1" spc="-6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tables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y </a:t>
            </a:r>
            <a:r>
              <a:rPr sz="1800" spc="-5" dirty="0">
                <a:latin typeface="Calibri"/>
                <a:cs typeface="Calibri"/>
              </a:rPr>
              <a:t>join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20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ables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EmpI</a:t>
            </a:r>
            <a:r>
              <a:rPr sz="1800" b="1" dirty="0">
                <a:latin typeface="Courier New"/>
                <a:cs typeface="Courier New"/>
              </a:rPr>
              <a:t>D</a:t>
            </a:r>
            <a:r>
              <a:rPr sz="1800" b="1" spc="-695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um</a:t>
            </a:r>
            <a:r>
              <a:rPr sz="1800" dirty="0">
                <a:latin typeface="Calibri"/>
                <a:cs typeface="Calibri"/>
              </a:rPr>
              <a:t>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838200" y="1905000"/>
            <a:ext cx="7848600" cy="155194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VIEW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vwEmployee_Details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AS</a:t>
            </a:r>
            <a:endParaRPr sz="1400">
              <a:latin typeface="Courier New"/>
              <a:cs typeface="Courier New"/>
            </a:endParaRPr>
          </a:p>
          <a:p>
            <a:pPr marL="91440" marR="168465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SELECT e1.EmpID, </a:t>
            </a:r>
            <a:r>
              <a:rPr sz="1400" spc="-10" dirty="0">
                <a:latin typeface="Courier New"/>
                <a:cs typeface="Courier New"/>
              </a:rPr>
              <a:t>FirstName, </a:t>
            </a:r>
            <a:r>
              <a:rPr sz="1400" spc="-5" dirty="0">
                <a:latin typeface="Courier New"/>
                <a:cs typeface="Courier New"/>
              </a:rPr>
              <a:t>LastName, Designation, </a:t>
            </a:r>
            <a:r>
              <a:rPr sz="1400" spc="-10" dirty="0">
                <a:latin typeface="Courier New"/>
                <a:cs typeface="Courier New"/>
              </a:rPr>
              <a:t>Salary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 </a:t>
            </a:r>
            <a:r>
              <a:rPr sz="1400" spc="-10" dirty="0">
                <a:latin typeface="Courier New"/>
                <a:cs typeface="Courier New"/>
              </a:rPr>
              <a:t>Employee_Personal_Details </a:t>
            </a:r>
            <a:r>
              <a:rPr sz="1400" spc="-5" dirty="0">
                <a:latin typeface="Courier New"/>
                <a:cs typeface="Courier New"/>
              </a:rPr>
              <a:t>e1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JOIN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Employee_Salary_Details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e2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ON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e1.EmpID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e2.EmpID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3514725"/>
            <a:ext cx="8141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uses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INSERT</a:t>
            </a:r>
            <a:r>
              <a:rPr sz="1800" spc="-690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statement</a:t>
            </a:r>
            <a:r>
              <a:rPr sz="1800" spc="-10" dirty="0">
                <a:latin typeface="Calibri"/>
                <a:cs typeface="Calibri"/>
              </a:rPr>
              <a:t> 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insert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through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vwEmployee_Details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740" y="4972050"/>
            <a:ext cx="8075295" cy="1385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ts val="2125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30" dirty="0">
                <a:latin typeface="Calibri"/>
                <a:cs typeface="Calibri"/>
              </a:rPr>
              <a:t>However,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 inserted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two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1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er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mes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displ</a:t>
            </a:r>
            <a:r>
              <a:rPr sz="1800" spc="-4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INSER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50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ecu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50"/>
              </a:lnSpc>
            </a:pPr>
            <a:r>
              <a:rPr sz="1800" spc="-10" dirty="0">
                <a:latin typeface="Courier New"/>
                <a:cs typeface="Courier New"/>
              </a:rPr>
              <a:t>'Msg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4405,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Level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16,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State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1,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Line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1</a:t>
            </a:r>
            <a:endParaRPr sz="1800">
              <a:latin typeface="Courier New"/>
              <a:cs typeface="Courier New"/>
            </a:endParaRPr>
          </a:p>
          <a:p>
            <a:pPr marL="354330" marR="20701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View </a:t>
            </a:r>
            <a:r>
              <a:rPr sz="1800" spc="-5" dirty="0">
                <a:latin typeface="Courier New"/>
                <a:cs typeface="Courier New"/>
              </a:rPr>
              <a:t>or </a:t>
            </a:r>
            <a:r>
              <a:rPr sz="1800" spc="-10" dirty="0">
                <a:latin typeface="Courier New"/>
                <a:cs typeface="Courier New"/>
              </a:rPr>
              <a:t>function 'vEmployee_Details' </a:t>
            </a:r>
            <a:r>
              <a:rPr sz="1800" spc="-5" dirty="0">
                <a:latin typeface="Courier New"/>
                <a:cs typeface="Courier New"/>
              </a:rPr>
              <a:t>is not </a:t>
            </a:r>
            <a:r>
              <a:rPr sz="1800" spc="-10" dirty="0">
                <a:latin typeface="Courier New"/>
                <a:cs typeface="Courier New"/>
              </a:rPr>
              <a:t>updatable 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because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the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modification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affects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multiple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base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tables.'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8200" y="4299203"/>
            <a:ext cx="7848600" cy="50165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INSERT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INTO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vwEmployee_Details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VALUES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(2,'Jack','Wilson','Software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Developer',16000)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835" y="295402"/>
              <a:ext cx="3859872" cy="264795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902208" y="1565147"/>
            <a:ext cx="7417434" cy="723900"/>
            <a:chOff x="902208" y="1565147"/>
            <a:chExt cx="7417434" cy="723900"/>
          </a:xfrm>
        </p:grpSpPr>
        <p:sp>
          <p:nvSpPr>
            <p:cNvPr id="8" name="object 8"/>
            <p:cNvSpPr/>
            <p:nvPr/>
          </p:nvSpPr>
          <p:spPr>
            <a:xfrm>
              <a:off x="915162" y="1821941"/>
              <a:ext cx="7391400" cy="454659"/>
            </a:xfrm>
            <a:custGeom>
              <a:avLst/>
              <a:gdLst/>
              <a:ahLst/>
              <a:cxnLst/>
              <a:rect l="l" t="t" r="r" b="b"/>
              <a:pathLst>
                <a:path w="7391400" h="454660">
                  <a:moveTo>
                    <a:pt x="0" y="454151"/>
                  </a:moveTo>
                  <a:lnTo>
                    <a:pt x="7391400" y="454151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454151"/>
                  </a:lnTo>
                  <a:close/>
                </a:path>
              </a:pathLst>
            </a:custGeom>
            <a:ln w="25908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2258" y="1578101"/>
              <a:ext cx="6646545" cy="530860"/>
            </a:xfrm>
            <a:custGeom>
              <a:avLst/>
              <a:gdLst/>
              <a:ahLst/>
              <a:cxnLst/>
              <a:rect l="l" t="t" r="r" b="b"/>
              <a:pathLst>
                <a:path w="6646545" h="530860">
                  <a:moveTo>
                    <a:pt x="6557772" y="0"/>
                  </a:moveTo>
                  <a:lnTo>
                    <a:pt x="88392" y="0"/>
                  </a:lnTo>
                  <a:lnTo>
                    <a:pt x="54006" y="6953"/>
                  </a:lnTo>
                  <a:lnTo>
                    <a:pt x="25908" y="25907"/>
                  </a:lnTo>
                  <a:lnTo>
                    <a:pt x="6953" y="54006"/>
                  </a:lnTo>
                  <a:lnTo>
                    <a:pt x="0" y="88391"/>
                  </a:lnTo>
                  <a:lnTo>
                    <a:pt x="0" y="441959"/>
                  </a:lnTo>
                  <a:lnTo>
                    <a:pt x="6953" y="476345"/>
                  </a:lnTo>
                  <a:lnTo>
                    <a:pt x="25907" y="504443"/>
                  </a:lnTo>
                  <a:lnTo>
                    <a:pt x="54006" y="523398"/>
                  </a:lnTo>
                  <a:lnTo>
                    <a:pt x="88392" y="530351"/>
                  </a:lnTo>
                  <a:lnTo>
                    <a:pt x="6557772" y="530351"/>
                  </a:lnTo>
                  <a:lnTo>
                    <a:pt x="6592157" y="523398"/>
                  </a:lnTo>
                  <a:lnTo>
                    <a:pt x="6620256" y="504443"/>
                  </a:lnTo>
                  <a:lnTo>
                    <a:pt x="6639210" y="476345"/>
                  </a:lnTo>
                  <a:lnTo>
                    <a:pt x="6646164" y="441959"/>
                  </a:lnTo>
                  <a:lnTo>
                    <a:pt x="6646164" y="88391"/>
                  </a:lnTo>
                  <a:lnTo>
                    <a:pt x="6639210" y="54006"/>
                  </a:lnTo>
                  <a:lnTo>
                    <a:pt x="6620256" y="25907"/>
                  </a:lnTo>
                  <a:lnTo>
                    <a:pt x="6592157" y="6953"/>
                  </a:lnTo>
                  <a:lnTo>
                    <a:pt x="6557772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02258" y="1578101"/>
              <a:ext cx="6646545" cy="530860"/>
            </a:xfrm>
            <a:custGeom>
              <a:avLst/>
              <a:gdLst/>
              <a:ahLst/>
              <a:cxnLst/>
              <a:rect l="l" t="t" r="r" b="b"/>
              <a:pathLst>
                <a:path w="6646545" h="530860">
                  <a:moveTo>
                    <a:pt x="0" y="88391"/>
                  </a:moveTo>
                  <a:lnTo>
                    <a:pt x="6953" y="54006"/>
                  </a:lnTo>
                  <a:lnTo>
                    <a:pt x="25908" y="25907"/>
                  </a:lnTo>
                  <a:lnTo>
                    <a:pt x="54006" y="6953"/>
                  </a:lnTo>
                  <a:lnTo>
                    <a:pt x="88392" y="0"/>
                  </a:lnTo>
                  <a:lnTo>
                    <a:pt x="6557772" y="0"/>
                  </a:lnTo>
                  <a:lnTo>
                    <a:pt x="6592157" y="6953"/>
                  </a:lnTo>
                  <a:lnTo>
                    <a:pt x="6620256" y="25907"/>
                  </a:lnTo>
                  <a:lnTo>
                    <a:pt x="6639210" y="54006"/>
                  </a:lnTo>
                  <a:lnTo>
                    <a:pt x="6646164" y="88391"/>
                  </a:lnTo>
                  <a:lnTo>
                    <a:pt x="6646164" y="441959"/>
                  </a:lnTo>
                  <a:lnTo>
                    <a:pt x="6639210" y="476345"/>
                  </a:lnTo>
                  <a:lnTo>
                    <a:pt x="6620256" y="504443"/>
                  </a:lnTo>
                  <a:lnTo>
                    <a:pt x="6592157" y="523398"/>
                  </a:lnTo>
                  <a:lnTo>
                    <a:pt x="6557772" y="530351"/>
                  </a:lnTo>
                  <a:lnTo>
                    <a:pt x="88392" y="530351"/>
                  </a:lnTo>
                  <a:lnTo>
                    <a:pt x="54006" y="523398"/>
                  </a:lnTo>
                  <a:lnTo>
                    <a:pt x="25907" y="504443"/>
                  </a:lnTo>
                  <a:lnTo>
                    <a:pt x="6953" y="476345"/>
                  </a:lnTo>
                  <a:lnTo>
                    <a:pt x="0" y="441959"/>
                  </a:lnTo>
                  <a:lnTo>
                    <a:pt x="0" y="88391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07340" y="183895"/>
            <a:ext cx="6356985" cy="1757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ahoma"/>
              <a:cs typeface="Tahoma"/>
            </a:endParaRPr>
          </a:p>
          <a:p>
            <a:pPr marL="506730" indent="-342265">
              <a:lnSpc>
                <a:spcPct val="100000"/>
              </a:lnSpc>
              <a:buFont typeface="Wingdings"/>
              <a:buChar char=""/>
              <a:tabLst>
                <a:tab pos="506095" algn="l"/>
                <a:tab pos="507365" algn="l"/>
              </a:tabLst>
            </a:pPr>
            <a:r>
              <a:rPr sz="1800" spc="-20" dirty="0">
                <a:latin typeface="Calibri"/>
                <a:cs typeface="Calibri"/>
              </a:rPr>
              <a:t>Values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inserted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user-defined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dirty="0">
                <a:latin typeface="Calibri"/>
                <a:cs typeface="Calibri"/>
              </a:rPr>
              <a:t> type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Calibri"/>
              <a:cs typeface="Calibri"/>
            </a:endParaRPr>
          </a:p>
          <a:p>
            <a:pPr marL="1215390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Specifying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value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user-defined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type.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02208" y="2360676"/>
            <a:ext cx="7417434" cy="745490"/>
            <a:chOff x="902208" y="2360676"/>
            <a:chExt cx="7417434" cy="745490"/>
          </a:xfrm>
        </p:grpSpPr>
        <p:sp>
          <p:nvSpPr>
            <p:cNvPr id="13" name="object 13"/>
            <p:cNvSpPr/>
            <p:nvPr/>
          </p:nvSpPr>
          <p:spPr>
            <a:xfrm>
              <a:off x="915162" y="2638806"/>
              <a:ext cx="7391400" cy="454659"/>
            </a:xfrm>
            <a:custGeom>
              <a:avLst/>
              <a:gdLst/>
              <a:ahLst/>
              <a:cxnLst/>
              <a:rect l="l" t="t" r="r" b="b"/>
              <a:pathLst>
                <a:path w="7391400" h="454660">
                  <a:moveTo>
                    <a:pt x="0" y="454151"/>
                  </a:moveTo>
                  <a:lnTo>
                    <a:pt x="7391400" y="454151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454151"/>
                  </a:lnTo>
                  <a:close/>
                </a:path>
              </a:pathLst>
            </a:custGeom>
            <a:ln w="25908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83970" y="2373630"/>
              <a:ext cx="6748780" cy="532130"/>
            </a:xfrm>
            <a:custGeom>
              <a:avLst/>
              <a:gdLst/>
              <a:ahLst/>
              <a:cxnLst/>
              <a:rect l="l" t="t" r="r" b="b"/>
              <a:pathLst>
                <a:path w="6748780" h="532130">
                  <a:moveTo>
                    <a:pt x="6659626" y="0"/>
                  </a:moveTo>
                  <a:lnTo>
                    <a:pt x="88646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6"/>
                  </a:lnTo>
                  <a:lnTo>
                    <a:pt x="0" y="443230"/>
                  </a:lnTo>
                  <a:lnTo>
                    <a:pt x="6975" y="477708"/>
                  </a:lnTo>
                  <a:lnTo>
                    <a:pt x="25987" y="505888"/>
                  </a:lnTo>
                  <a:lnTo>
                    <a:pt x="54167" y="524900"/>
                  </a:lnTo>
                  <a:lnTo>
                    <a:pt x="88646" y="531876"/>
                  </a:lnTo>
                  <a:lnTo>
                    <a:pt x="6659626" y="531876"/>
                  </a:lnTo>
                  <a:lnTo>
                    <a:pt x="6694104" y="524900"/>
                  </a:lnTo>
                  <a:lnTo>
                    <a:pt x="6722284" y="505888"/>
                  </a:lnTo>
                  <a:lnTo>
                    <a:pt x="6741296" y="477708"/>
                  </a:lnTo>
                  <a:lnTo>
                    <a:pt x="6748272" y="443230"/>
                  </a:lnTo>
                  <a:lnTo>
                    <a:pt x="6748272" y="88646"/>
                  </a:lnTo>
                  <a:lnTo>
                    <a:pt x="6741296" y="54167"/>
                  </a:lnTo>
                  <a:lnTo>
                    <a:pt x="6722284" y="25987"/>
                  </a:lnTo>
                  <a:lnTo>
                    <a:pt x="6694104" y="6975"/>
                  </a:lnTo>
                  <a:lnTo>
                    <a:pt x="6659626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83970" y="2373630"/>
              <a:ext cx="6748780" cy="532130"/>
            </a:xfrm>
            <a:custGeom>
              <a:avLst/>
              <a:gdLst/>
              <a:ahLst/>
              <a:cxnLst/>
              <a:rect l="l" t="t" r="r" b="b"/>
              <a:pathLst>
                <a:path w="6748780" h="532130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6659626" y="0"/>
                  </a:lnTo>
                  <a:lnTo>
                    <a:pt x="6694104" y="6975"/>
                  </a:lnTo>
                  <a:lnTo>
                    <a:pt x="6722284" y="25987"/>
                  </a:lnTo>
                  <a:lnTo>
                    <a:pt x="6741296" y="54167"/>
                  </a:lnTo>
                  <a:lnTo>
                    <a:pt x="6748272" y="88646"/>
                  </a:lnTo>
                  <a:lnTo>
                    <a:pt x="6748272" y="443230"/>
                  </a:lnTo>
                  <a:lnTo>
                    <a:pt x="6741296" y="477708"/>
                  </a:lnTo>
                  <a:lnTo>
                    <a:pt x="6722284" y="505888"/>
                  </a:lnTo>
                  <a:lnTo>
                    <a:pt x="6694104" y="524900"/>
                  </a:lnTo>
                  <a:lnTo>
                    <a:pt x="6659626" y="531876"/>
                  </a:lnTo>
                  <a:lnTo>
                    <a:pt x="88646" y="531876"/>
                  </a:lnTo>
                  <a:lnTo>
                    <a:pt x="54167" y="524900"/>
                  </a:lnTo>
                  <a:lnTo>
                    <a:pt x="25987" y="505888"/>
                  </a:lnTo>
                  <a:lnTo>
                    <a:pt x="6975" y="477708"/>
                  </a:lnTo>
                  <a:lnTo>
                    <a:pt x="0" y="443230"/>
                  </a:lnTo>
                  <a:lnTo>
                    <a:pt x="0" y="8864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92758" y="2498217"/>
            <a:ext cx="56495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Calling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user-defined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returns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user-defined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type.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9740" y="3362325"/>
            <a:ext cx="7547609" cy="583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rules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guidelines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followed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INSERT</a:t>
            </a:r>
            <a:endParaRPr sz="1800">
              <a:latin typeface="Courier New"/>
              <a:cs typeface="Courier New"/>
            </a:endParaRPr>
          </a:p>
          <a:p>
            <a:pPr marL="354330">
              <a:lnSpc>
                <a:spcPct val="100000"/>
              </a:lnSpc>
              <a:spcBef>
                <a:spcPts val="70"/>
              </a:spcBef>
            </a:pPr>
            <a:r>
              <a:rPr sz="1800" spc="-10" dirty="0">
                <a:latin typeface="Calibri"/>
                <a:cs typeface="Calibri"/>
              </a:rPr>
              <a:t>statement: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902208" y="4188491"/>
          <a:ext cx="7391400" cy="7850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255"/>
                <a:gridCol w="6642100"/>
                <a:gridCol w="360045"/>
              </a:tblGrid>
              <a:tr h="2562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8063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ts val="1505"/>
                        </a:lnSpc>
                        <a:spcBef>
                          <a:spcPts val="414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INSERT</a:t>
                      </a:r>
                      <a:r>
                        <a:rPr sz="1400" b="1" spc="-51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statement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must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specify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values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all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columns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view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2704" marB="0">
                    <a:lnB w="28575">
                      <a:solidFill>
                        <a:srgbClr val="8063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8063A1"/>
                      </a:solidFill>
                      <a:prstDash val="solid"/>
                    </a:lnB>
                  </a:tcPr>
                </a:tc>
              </a:tr>
              <a:tr h="3034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8063A1"/>
                      </a:solidFill>
                      <a:prstDash val="solid"/>
                    </a:lnL>
                    <a:lnT w="28575">
                      <a:solidFill>
                        <a:srgbClr val="8063A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ts val="1650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underlying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that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not allow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null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values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have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r>
                        <a:rPr sz="14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DEFAULT</a:t>
                      </a:r>
                      <a:r>
                        <a:rPr sz="1400" b="1" spc="-53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definitions.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8063A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8063A1"/>
                      </a:solidFill>
                      <a:prstDash val="solid"/>
                    </a:lnR>
                    <a:lnT w="28575">
                      <a:solidFill>
                        <a:srgbClr val="8063A1"/>
                      </a:solidFill>
                      <a:prstDash val="solid"/>
                    </a:lnT>
                  </a:tcPr>
                </a:tc>
              </a:tr>
              <a:tr h="22532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8063A1"/>
                      </a:solidFill>
                      <a:prstDash val="solid"/>
                    </a:lnL>
                    <a:lnR w="28575">
                      <a:solidFill>
                        <a:srgbClr val="8063A1"/>
                      </a:solidFill>
                      <a:prstDash val="solid"/>
                    </a:lnR>
                    <a:lnB w="28575">
                      <a:solidFill>
                        <a:srgbClr val="8063A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1302258" y="4158234"/>
            <a:ext cx="6646545" cy="620395"/>
          </a:xfrm>
          <a:custGeom>
            <a:avLst/>
            <a:gdLst/>
            <a:ahLst/>
            <a:cxnLst/>
            <a:rect l="l" t="t" r="r" b="b"/>
            <a:pathLst>
              <a:path w="6646545" h="620395">
                <a:moveTo>
                  <a:pt x="6542785" y="0"/>
                </a:moveTo>
                <a:lnTo>
                  <a:pt x="103378" y="0"/>
                </a:lnTo>
                <a:lnTo>
                  <a:pt x="63115" y="8116"/>
                </a:lnTo>
                <a:lnTo>
                  <a:pt x="30257" y="30257"/>
                </a:lnTo>
                <a:lnTo>
                  <a:pt x="8116" y="63115"/>
                </a:lnTo>
                <a:lnTo>
                  <a:pt x="0" y="103377"/>
                </a:lnTo>
                <a:lnTo>
                  <a:pt x="0" y="516889"/>
                </a:lnTo>
                <a:lnTo>
                  <a:pt x="8116" y="557152"/>
                </a:lnTo>
                <a:lnTo>
                  <a:pt x="30257" y="590010"/>
                </a:lnTo>
                <a:lnTo>
                  <a:pt x="63115" y="612151"/>
                </a:lnTo>
                <a:lnTo>
                  <a:pt x="103378" y="620267"/>
                </a:lnTo>
                <a:lnTo>
                  <a:pt x="6542785" y="620267"/>
                </a:lnTo>
                <a:lnTo>
                  <a:pt x="6583048" y="612151"/>
                </a:lnTo>
                <a:lnTo>
                  <a:pt x="6615906" y="590010"/>
                </a:lnTo>
                <a:lnTo>
                  <a:pt x="6638047" y="557152"/>
                </a:lnTo>
                <a:lnTo>
                  <a:pt x="6646164" y="516889"/>
                </a:lnTo>
                <a:lnTo>
                  <a:pt x="6646164" y="103377"/>
                </a:lnTo>
                <a:lnTo>
                  <a:pt x="6638047" y="63115"/>
                </a:lnTo>
                <a:lnTo>
                  <a:pt x="6615906" y="30257"/>
                </a:lnTo>
                <a:lnTo>
                  <a:pt x="6583048" y="8116"/>
                </a:lnTo>
                <a:lnTo>
                  <a:pt x="6542785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902208" y="5073396"/>
            <a:ext cx="7417434" cy="866140"/>
            <a:chOff x="902208" y="5073396"/>
            <a:chExt cx="7417434" cy="866140"/>
          </a:xfrm>
        </p:grpSpPr>
        <p:sp>
          <p:nvSpPr>
            <p:cNvPr id="21" name="object 21"/>
            <p:cNvSpPr/>
            <p:nvPr/>
          </p:nvSpPr>
          <p:spPr>
            <a:xfrm>
              <a:off x="915162" y="5397246"/>
              <a:ext cx="7391400" cy="528955"/>
            </a:xfrm>
            <a:custGeom>
              <a:avLst/>
              <a:gdLst/>
              <a:ahLst/>
              <a:cxnLst/>
              <a:rect l="l" t="t" r="r" b="b"/>
              <a:pathLst>
                <a:path w="7391400" h="528954">
                  <a:moveTo>
                    <a:pt x="0" y="528827"/>
                  </a:moveTo>
                  <a:lnTo>
                    <a:pt x="7391400" y="528827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528827"/>
                  </a:lnTo>
                  <a:close/>
                </a:path>
              </a:pathLst>
            </a:custGeom>
            <a:ln w="25908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83970" y="5086350"/>
              <a:ext cx="6748780" cy="620395"/>
            </a:xfrm>
            <a:custGeom>
              <a:avLst/>
              <a:gdLst/>
              <a:ahLst/>
              <a:cxnLst/>
              <a:rect l="l" t="t" r="r" b="b"/>
              <a:pathLst>
                <a:path w="6748780" h="620395">
                  <a:moveTo>
                    <a:pt x="6644894" y="0"/>
                  </a:moveTo>
                  <a:lnTo>
                    <a:pt x="103378" y="0"/>
                  </a:lnTo>
                  <a:lnTo>
                    <a:pt x="63115" y="8116"/>
                  </a:lnTo>
                  <a:lnTo>
                    <a:pt x="30257" y="30257"/>
                  </a:lnTo>
                  <a:lnTo>
                    <a:pt x="8116" y="63115"/>
                  </a:lnTo>
                  <a:lnTo>
                    <a:pt x="0" y="103377"/>
                  </a:lnTo>
                  <a:lnTo>
                    <a:pt x="0" y="516889"/>
                  </a:lnTo>
                  <a:lnTo>
                    <a:pt x="8116" y="557131"/>
                  </a:lnTo>
                  <a:lnTo>
                    <a:pt x="30257" y="589991"/>
                  </a:lnTo>
                  <a:lnTo>
                    <a:pt x="63115" y="612144"/>
                  </a:lnTo>
                  <a:lnTo>
                    <a:pt x="103378" y="620267"/>
                  </a:lnTo>
                  <a:lnTo>
                    <a:pt x="6644894" y="620267"/>
                  </a:lnTo>
                  <a:lnTo>
                    <a:pt x="6685156" y="612144"/>
                  </a:lnTo>
                  <a:lnTo>
                    <a:pt x="6718014" y="589991"/>
                  </a:lnTo>
                  <a:lnTo>
                    <a:pt x="6740155" y="557131"/>
                  </a:lnTo>
                  <a:lnTo>
                    <a:pt x="6748272" y="516889"/>
                  </a:lnTo>
                  <a:lnTo>
                    <a:pt x="6748272" y="103377"/>
                  </a:lnTo>
                  <a:lnTo>
                    <a:pt x="6740155" y="63115"/>
                  </a:lnTo>
                  <a:lnTo>
                    <a:pt x="6718014" y="30257"/>
                  </a:lnTo>
                  <a:lnTo>
                    <a:pt x="6685156" y="8116"/>
                  </a:lnTo>
                  <a:lnTo>
                    <a:pt x="6644894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83970" y="5086350"/>
              <a:ext cx="6748780" cy="620395"/>
            </a:xfrm>
            <a:custGeom>
              <a:avLst/>
              <a:gdLst/>
              <a:ahLst/>
              <a:cxnLst/>
              <a:rect l="l" t="t" r="r" b="b"/>
              <a:pathLst>
                <a:path w="6748780" h="620395">
                  <a:moveTo>
                    <a:pt x="0" y="103377"/>
                  </a:moveTo>
                  <a:lnTo>
                    <a:pt x="8116" y="63115"/>
                  </a:lnTo>
                  <a:lnTo>
                    <a:pt x="30257" y="30257"/>
                  </a:lnTo>
                  <a:lnTo>
                    <a:pt x="63115" y="8116"/>
                  </a:lnTo>
                  <a:lnTo>
                    <a:pt x="103378" y="0"/>
                  </a:lnTo>
                  <a:lnTo>
                    <a:pt x="6644894" y="0"/>
                  </a:lnTo>
                  <a:lnTo>
                    <a:pt x="6685156" y="8116"/>
                  </a:lnTo>
                  <a:lnTo>
                    <a:pt x="6718014" y="30257"/>
                  </a:lnTo>
                  <a:lnTo>
                    <a:pt x="6740155" y="63115"/>
                  </a:lnTo>
                  <a:lnTo>
                    <a:pt x="6748272" y="103377"/>
                  </a:lnTo>
                  <a:lnTo>
                    <a:pt x="6748272" y="516889"/>
                  </a:lnTo>
                  <a:lnTo>
                    <a:pt x="6740155" y="557131"/>
                  </a:lnTo>
                  <a:lnTo>
                    <a:pt x="6718014" y="589991"/>
                  </a:lnTo>
                  <a:lnTo>
                    <a:pt x="6685156" y="612144"/>
                  </a:lnTo>
                  <a:lnTo>
                    <a:pt x="6644894" y="620267"/>
                  </a:lnTo>
                  <a:lnTo>
                    <a:pt x="103378" y="620267"/>
                  </a:lnTo>
                  <a:lnTo>
                    <a:pt x="63115" y="612144"/>
                  </a:lnTo>
                  <a:lnTo>
                    <a:pt x="30257" y="589991"/>
                  </a:lnTo>
                  <a:lnTo>
                    <a:pt x="8116" y="557131"/>
                  </a:lnTo>
                  <a:lnTo>
                    <a:pt x="0" y="516889"/>
                  </a:lnTo>
                  <a:lnTo>
                    <a:pt x="0" y="10337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285999" y="5159121"/>
            <a:ext cx="6744334" cy="43624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23520" marR="421005">
              <a:lnSpc>
                <a:spcPts val="1550"/>
              </a:lnSpc>
              <a:spcBef>
                <a:spcPts val="260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self-join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view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table,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ourier New"/>
                <a:cs typeface="Courier New"/>
              </a:rPr>
              <a:t>INSERT</a:t>
            </a:r>
            <a:r>
              <a:rPr sz="1400" b="1" spc="-5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statement </a:t>
            </a:r>
            <a:r>
              <a:rPr sz="1400" b="1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work.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835" y="295402"/>
            <a:ext cx="3859872" cy="2647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11173"/>
            <a:ext cx="61112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vwEmpDetails</a:t>
            </a:r>
            <a:r>
              <a:rPr sz="1800" b="1" spc="-70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Employee</a:t>
            </a:r>
            <a:r>
              <a:rPr sz="1800" b="1" spc="-15" dirty="0">
                <a:latin typeface="Courier New"/>
                <a:cs typeface="Courier New"/>
              </a:rPr>
              <a:t>_</a:t>
            </a:r>
            <a:r>
              <a:rPr sz="1800" b="1" spc="-5" dirty="0">
                <a:latin typeface="Courier New"/>
                <a:cs typeface="Courier New"/>
              </a:rPr>
              <a:t>P</a:t>
            </a:r>
            <a:r>
              <a:rPr sz="1800" b="1" spc="-15" dirty="0">
                <a:latin typeface="Courier New"/>
                <a:cs typeface="Courier New"/>
              </a:rPr>
              <a:t>e</a:t>
            </a:r>
            <a:r>
              <a:rPr sz="1800" b="1" spc="-5" dirty="0">
                <a:latin typeface="Courier New"/>
                <a:cs typeface="Courier New"/>
              </a:rPr>
              <a:t>rs</a:t>
            </a:r>
            <a:r>
              <a:rPr sz="1800" b="1" spc="-15" dirty="0">
                <a:latin typeface="Courier New"/>
                <a:cs typeface="Courier New"/>
              </a:rPr>
              <a:t>o</a:t>
            </a:r>
            <a:r>
              <a:rPr sz="1800" b="1" spc="-5" dirty="0">
                <a:latin typeface="Courier New"/>
                <a:cs typeface="Courier New"/>
              </a:rPr>
              <a:t>n</a:t>
            </a:r>
            <a:r>
              <a:rPr sz="1800" b="1" spc="-15" dirty="0">
                <a:latin typeface="Courier New"/>
                <a:cs typeface="Courier New"/>
              </a:rPr>
              <a:t>a</a:t>
            </a:r>
            <a:r>
              <a:rPr sz="1800" b="1" spc="-5" dirty="0">
                <a:latin typeface="Courier New"/>
                <a:cs typeface="Courier New"/>
              </a:rPr>
              <a:t>l_</a:t>
            </a:r>
            <a:r>
              <a:rPr sz="1800" b="1" spc="-15" dirty="0">
                <a:latin typeface="Courier New"/>
                <a:cs typeface="Courier New"/>
              </a:rPr>
              <a:t>D</a:t>
            </a:r>
            <a:r>
              <a:rPr sz="1800" b="1" spc="-5" dirty="0">
                <a:latin typeface="Courier New"/>
                <a:cs typeface="Courier New"/>
              </a:rPr>
              <a:t>e</a:t>
            </a:r>
            <a:r>
              <a:rPr sz="1800" b="1" spc="-15" dirty="0">
                <a:latin typeface="Courier New"/>
                <a:cs typeface="Courier New"/>
              </a:rPr>
              <a:t>t</a:t>
            </a:r>
            <a:r>
              <a:rPr sz="1800" b="1" spc="-5" dirty="0">
                <a:latin typeface="Courier New"/>
                <a:cs typeface="Courier New"/>
              </a:rPr>
              <a:t>a</a:t>
            </a:r>
            <a:r>
              <a:rPr sz="1800" b="1" spc="-15" dirty="0">
                <a:latin typeface="Courier New"/>
                <a:cs typeface="Courier New"/>
              </a:rPr>
              <a:t>i</a:t>
            </a:r>
            <a:r>
              <a:rPr sz="1800" b="1" spc="-5" dirty="0">
                <a:latin typeface="Courier New"/>
                <a:cs typeface="Courier New"/>
              </a:rPr>
              <a:t>l</a:t>
            </a:r>
            <a:r>
              <a:rPr sz="1800" b="1" dirty="0">
                <a:latin typeface="Courier New"/>
                <a:cs typeface="Courier New"/>
              </a:rPr>
              <a:t>s</a:t>
            </a:r>
            <a:r>
              <a:rPr sz="1800" b="1" spc="-700" dirty="0">
                <a:latin typeface="Courier New"/>
                <a:cs typeface="Courier New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able.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838200" y="1676400"/>
            <a:ext cx="7848600" cy="129413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VIEW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vwEmpDetails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AS</a:t>
            </a:r>
            <a:endParaRPr sz="1400">
              <a:latin typeface="Courier New"/>
              <a:cs typeface="Courier New"/>
            </a:endParaRPr>
          </a:p>
          <a:p>
            <a:pPr marL="91440" marR="455676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FirstName,</a:t>
            </a:r>
            <a:r>
              <a:rPr sz="1400" spc="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Address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Employee_Personal_Details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GO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3057525"/>
            <a:ext cx="829055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Employee_Personal_Details</a:t>
            </a:r>
            <a:r>
              <a:rPr sz="1800" b="1" spc="-69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contains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LastName</a:t>
            </a:r>
            <a:endParaRPr sz="1800">
              <a:latin typeface="Courier New"/>
              <a:cs typeface="Courier New"/>
            </a:endParaRPr>
          </a:p>
          <a:p>
            <a:pPr marL="354330">
              <a:lnSpc>
                <a:spcPts val="2125"/>
              </a:lnSpc>
              <a:spcBef>
                <a:spcPts val="70"/>
              </a:spcBef>
            </a:pPr>
            <a:r>
              <a:rPr sz="1800" spc="-5" dirty="0">
                <a:latin typeface="Calibri"/>
                <a:cs typeface="Calibri"/>
              </a:rPr>
              <a:t>that does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allow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null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be inserted.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attempts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insert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into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vwEmpDetails</a:t>
            </a:r>
            <a:r>
              <a:rPr sz="1800" b="1" spc="-705" dirty="0">
                <a:latin typeface="Courier New"/>
                <a:cs typeface="Courier New"/>
              </a:rPr>
              <a:t> </a:t>
            </a:r>
            <a:r>
              <a:rPr sz="1800" spc="-30" dirty="0">
                <a:latin typeface="Calibri"/>
                <a:cs typeface="Calibri"/>
              </a:rPr>
              <a:t>view.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200" y="4114800"/>
            <a:ext cx="7848600" cy="70739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INSERT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INTO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vwEmpDetails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VALUES </a:t>
            </a:r>
            <a:r>
              <a:rPr sz="1400" spc="-10" dirty="0">
                <a:latin typeface="Courier New"/>
                <a:cs typeface="Courier New"/>
              </a:rPr>
              <a:t>('Jack','NYC')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" y="4886705"/>
            <a:ext cx="8133715" cy="583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4330" marR="5080" indent="-342265">
              <a:lnSpc>
                <a:spcPct val="103299"/>
              </a:lnSpc>
              <a:spcBef>
                <a:spcPts val="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dirty="0">
                <a:latin typeface="Calibri"/>
                <a:cs typeface="Calibri"/>
              </a:rPr>
              <a:t>insert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 </a:t>
            </a:r>
            <a:r>
              <a:rPr sz="1800" spc="-10" dirty="0">
                <a:latin typeface="Calibri"/>
                <a:cs typeface="Calibri"/>
              </a:rPr>
              <a:t>allowed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the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contain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LastName</a:t>
            </a:r>
            <a:r>
              <a:rPr sz="1800" b="1" spc="-68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 </a:t>
            </a:r>
            <a:r>
              <a:rPr sz="1800" spc="-15" dirty="0">
                <a:latin typeface="Calibri"/>
                <a:cs typeface="Calibri"/>
              </a:rPr>
              <a:t>from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base</a:t>
            </a:r>
            <a:r>
              <a:rPr sz="1800" spc="-10" dirty="0">
                <a:latin typeface="Calibri"/>
                <a:cs typeface="Calibri"/>
              </a:rPr>
              <a:t> 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allow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null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5402"/>
            <a:ext cx="1712188" cy="35178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83540" y="990723"/>
            <a:ext cx="7647305" cy="423100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670"/>
              </a:spcBef>
              <a:buChar char="●"/>
              <a:tabLst>
                <a:tab pos="353695" algn="l"/>
                <a:tab pos="354330" algn="l"/>
              </a:tabLst>
            </a:pPr>
            <a:r>
              <a:rPr sz="2400" spc="-10" dirty="0">
                <a:latin typeface="Calibri"/>
                <a:cs typeface="Calibri"/>
              </a:rPr>
              <a:t>Define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views</a:t>
            </a:r>
            <a:endParaRPr sz="2400">
              <a:latin typeface="Calibri"/>
              <a:cs typeface="Calibri"/>
            </a:endParaRPr>
          </a:p>
          <a:p>
            <a:pPr marL="353695" indent="-341630">
              <a:lnSpc>
                <a:spcPct val="100000"/>
              </a:lnSpc>
              <a:spcBef>
                <a:spcPts val="580"/>
              </a:spcBef>
              <a:buChar char="●"/>
              <a:tabLst>
                <a:tab pos="353695" algn="l"/>
                <a:tab pos="354330" algn="l"/>
              </a:tabLst>
            </a:pPr>
            <a:r>
              <a:rPr sz="2400" spc="-5" dirty="0">
                <a:latin typeface="Calibri"/>
                <a:cs typeface="Calibri"/>
              </a:rPr>
              <a:t>Describe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technique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create,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alter,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drop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views</a:t>
            </a:r>
            <a:endParaRPr sz="2400">
              <a:latin typeface="Calibri"/>
              <a:cs typeface="Calibri"/>
            </a:endParaRPr>
          </a:p>
          <a:p>
            <a:pPr marL="353695" indent="-341630">
              <a:lnSpc>
                <a:spcPct val="100000"/>
              </a:lnSpc>
              <a:spcBef>
                <a:spcPts val="575"/>
              </a:spcBef>
              <a:buChar char="●"/>
              <a:tabLst>
                <a:tab pos="353695" algn="l"/>
                <a:tab pos="354330" algn="l"/>
              </a:tabLst>
            </a:pPr>
            <a:r>
              <a:rPr sz="2400" spc="-10" dirty="0">
                <a:latin typeface="Calibri"/>
                <a:cs typeface="Calibri"/>
              </a:rPr>
              <a:t>Define </a:t>
            </a:r>
            <a:r>
              <a:rPr sz="2400" spc="-20" dirty="0">
                <a:latin typeface="Calibri"/>
                <a:cs typeface="Calibri"/>
              </a:rPr>
              <a:t>stored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procedures</a:t>
            </a:r>
            <a:endParaRPr sz="2400">
              <a:latin typeface="Calibri"/>
              <a:cs typeface="Calibri"/>
            </a:endParaRPr>
          </a:p>
          <a:p>
            <a:pPr marL="353695" indent="-341630">
              <a:lnSpc>
                <a:spcPct val="100000"/>
              </a:lnSpc>
              <a:spcBef>
                <a:spcPts val="580"/>
              </a:spcBef>
              <a:buChar char="●"/>
              <a:tabLst>
                <a:tab pos="353695" algn="l"/>
                <a:tab pos="354330" algn="l"/>
              </a:tabLst>
            </a:pPr>
            <a:r>
              <a:rPr sz="2400" dirty="0">
                <a:latin typeface="Calibri"/>
                <a:cs typeface="Calibri"/>
              </a:rPr>
              <a:t>Explain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types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20" dirty="0">
                <a:latin typeface="Calibri"/>
                <a:cs typeface="Calibri"/>
              </a:rPr>
              <a:t>stored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procedures</a:t>
            </a:r>
            <a:endParaRPr sz="2400">
              <a:latin typeface="Calibri"/>
              <a:cs typeface="Calibri"/>
            </a:endParaRPr>
          </a:p>
          <a:p>
            <a:pPr marL="353695" indent="-341630">
              <a:lnSpc>
                <a:spcPts val="2450"/>
              </a:lnSpc>
              <a:spcBef>
                <a:spcPts val="575"/>
              </a:spcBef>
              <a:buChar char="●"/>
              <a:tabLst>
                <a:tab pos="353695" algn="l"/>
                <a:tab pos="354330" algn="l"/>
              </a:tabLst>
            </a:pPr>
            <a:r>
              <a:rPr sz="2400" spc="-5" dirty="0">
                <a:latin typeface="Calibri"/>
                <a:cs typeface="Calibri"/>
              </a:rPr>
              <a:t>Describe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procedure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create,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alter,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execute stored</a:t>
            </a:r>
            <a:endParaRPr sz="2400">
              <a:latin typeface="Calibri"/>
              <a:cs typeface="Calibri"/>
            </a:endParaRPr>
          </a:p>
          <a:p>
            <a:pPr marL="353695">
              <a:lnSpc>
                <a:spcPts val="2450"/>
              </a:lnSpc>
            </a:pPr>
            <a:r>
              <a:rPr sz="2400" spc="-10" dirty="0">
                <a:latin typeface="Calibri"/>
                <a:cs typeface="Calibri"/>
              </a:rPr>
              <a:t>procedures</a:t>
            </a:r>
            <a:endParaRPr sz="2400">
              <a:latin typeface="Calibri"/>
              <a:cs typeface="Calibri"/>
            </a:endParaRPr>
          </a:p>
          <a:p>
            <a:pPr marL="353695" indent="-341630">
              <a:lnSpc>
                <a:spcPct val="100000"/>
              </a:lnSpc>
              <a:spcBef>
                <a:spcPts val="575"/>
              </a:spcBef>
              <a:buChar char="●"/>
              <a:tabLst>
                <a:tab pos="353695" algn="l"/>
                <a:tab pos="354330" algn="l"/>
              </a:tabLst>
            </a:pPr>
            <a:r>
              <a:rPr sz="2400" dirty="0">
                <a:latin typeface="Calibri"/>
                <a:cs typeface="Calibri"/>
              </a:rPr>
              <a:t>Describe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nested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stored</a:t>
            </a:r>
            <a:r>
              <a:rPr sz="2400" spc="-10" dirty="0">
                <a:latin typeface="Calibri"/>
                <a:cs typeface="Calibri"/>
              </a:rPr>
              <a:t> procedures</a:t>
            </a:r>
            <a:endParaRPr sz="2400">
              <a:latin typeface="Calibri"/>
              <a:cs typeface="Calibri"/>
            </a:endParaRPr>
          </a:p>
          <a:p>
            <a:pPr marL="353695" indent="-341630">
              <a:lnSpc>
                <a:spcPct val="100000"/>
              </a:lnSpc>
              <a:spcBef>
                <a:spcPts val="575"/>
              </a:spcBef>
              <a:buChar char="●"/>
              <a:tabLst>
                <a:tab pos="353695" algn="l"/>
                <a:tab pos="354330" algn="l"/>
              </a:tabLst>
            </a:pPr>
            <a:r>
              <a:rPr sz="2400" spc="-5" dirty="0">
                <a:latin typeface="Calibri"/>
                <a:cs typeface="Calibri"/>
              </a:rPr>
              <a:t>Describe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querying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SQL</a:t>
            </a:r>
            <a:r>
              <a:rPr sz="2400" spc="-5" dirty="0">
                <a:latin typeface="Calibri"/>
                <a:cs typeface="Calibri"/>
              </a:rPr>
              <a:t> Server</a:t>
            </a:r>
            <a:r>
              <a:rPr sz="2400" spc="-10" dirty="0">
                <a:latin typeface="Calibri"/>
                <a:cs typeface="Calibri"/>
              </a:rPr>
              <a:t> metadata</a:t>
            </a:r>
            <a:endParaRPr sz="2400">
              <a:latin typeface="Calibri"/>
              <a:cs typeface="Calibri"/>
            </a:endParaRPr>
          </a:p>
          <a:p>
            <a:pPr marL="695325" lvl="1" indent="-34226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695325" algn="l"/>
                <a:tab pos="695960" algn="l"/>
              </a:tabLst>
            </a:pPr>
            <a:r>
              <a:rPr sz="2400" spc="-20" dirty="0">
                <a:latin typeface="Calibri"/>
                <a:cs typeface="Calibri"/>
              </a:rPr>
              <a:t>System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Catalog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views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functions</a:t>
            </a:r>
            <a:endParaRPr sz="2400">
              <a:latin typeface="Calibri"/>
              <a:cs typeface="Calibri"/>
            </a:endParaRPr>
          </a:p>
          <a:p>
            <a:pPr marL="695325" lvl="1" indent="-342265">
              <a:lnSpc>
                <a:spcPct val="100000"/>
              </a:lnSpc>
              <a:spcBef>
                <a:spcPts val="565"/>
              </a:spcBef>
              <a:buFont typeface="Wingdings"/>
              <a:buChar char=""/>
              <a:tabLst>
                <a:tab pos="695325" algn="l"/>
                <a:tab pos="695960" algn="l"/>
              </a:tabLst>
            </a:pPr>
            <a:r>
              <a:rPr sz="2400" dirty="0">
                <a:latin typeface="Calibri"/>
                <a:cs typeface="Calibri"/>
              </a:rPr>
              <a:t>Querying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Dynamic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Management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Objects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7231" y="295402"/>
            <a:ext cx="4019448" cy="26339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11173"/>
            <a:ext cx="677989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UPDAT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change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125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spcBef>
                <a:spcPts val="7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Updating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dirty="0">
                <a:latin typeface="Calibri"/>
                <a:cs typeface="Calibri"/>
              </a:rPr>
              <a:t> also</a:t>
            </a:r>
            <a:r>
              <a:rPr sz="1800" spc="-10" dirty="0">
                <a:latin typeface="Calibri"/>
                <a:cs typeface="Calibri"/>
              </a:rPr>
              <a:t> updates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-5" dirty="0">
                <a:latin typeface="Calibri"/>
                <a:cs typeface="Calibri"/>
              </a:rPr>
              <a:t> underlying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named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Product_Details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200" y="1981200"/>
            <a:ext cx="7848600" cy="155194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TABLE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Product_Details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(</a:t>
            </a:r>
            <a:endParaRPr sz="1400">
              <a:latin typeface="Courier New"/>
              <a:cs typeface="Courier New"/>
            </a:endParaRPr>
          </a:p>
          <a:p>
            <a:pPr marL="91440" marR="5193665">
              <a:lnSpc>
                <a:spcPts val="2020"/>
              </a:lnSpc>
              <a:spcBef>
                <a:spcPts val="120"/>
              </a:spcBef>
            </a:pPr>
            <a:r>
              <a:rPr sz="1400" spc="-5" dirty="0">
                <a:latin typeface="Courier New"/>
                <a:cs typeface="Courier New"/>
              </a:rPr>
              <a:t>ProductID </a:t>
            </a:r>
            <a:r>
              <a:rPr sz="1400" spc="-10" dirty="0">
                <a:latin typeface="Courier New"/>
                <a:cs typeface="Courier New"/>
              </a:rPr>
              <a:t>int, </a:t>
            </a:r>
            <a:r>
              <a:rPr sz="1400" spc="-5" dirty="0">
                <a:latin typeface="Courier New"/>
                <a:cs typeface="Courier New"/>
              </a:rPr>
              <a:t> ProductName</a:t>
            </a:r>
            <a:r>
              <a:rPr sz="1400" spc="-9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varchar(30),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Rate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money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1400" dirty="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3600069"/>
            <a:ext cx="7562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Assume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added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09800" y="4191000"/>
            <a:ext cx="4759452" cy="213360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231" y="295402"/>
              <a:ext cx="4019448" cy="26339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7340" y="183895"/>
            <a:ext cx="7977505" cy="1127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ahoma"/>
              <a:cs typeface="Tahoma"/>
            </a:endParaRPr>
          </a:p>
          <a:p>
            <a:pPr marL="506730" indent="-342265">
              <a:lnSpc>
                <a:spcPct val="100000"/>
              </a:lnSpc>
              <a:buFont typeface="Wingdings"/>
              <a:buChar char=""/>
              <a:tabLst>
                <a:tab pos="506095" algn="l"/>
                <a:tab pos="5073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Product_Details</a:t>
            </a:r>
            <a:r>
              <a:rPr sz="1800" b="1" spc="-7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200" y="1524000"/>
            <a:ext cx="7848600" cy="103505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VIEW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vwProduct_Details</a:t>
            </a:r>
            <a:endParaRPr sz="1400">
              <a:latin typeface="Courier New"/>
              <a:cs typeface="Courier New"/>
            </a:endParaRPr>
          </a:p>
          <a:p>
            <a:pPr marL="91440" marR="710882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AS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SELECT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ProductName,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Rate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Product_Details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40" y="2685415"/>
            <a:ext cx="8120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updates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change all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rates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DVD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writers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3000.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8200" y="3124200"/>
            <a:ext cx="7848600" cy="77597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UPDATE</a:t>
            </a:r>
            <a:r>
              <a:rPr sz="1400" spc="-6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vwProduct_Details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SET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Rate=3000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WHERE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ProductName='DVD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Writer'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740" y="3983863"/>
            <a:ext cx="8411210" cy="11322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4330" marR="87630" indent="-342265">
              <a:lnSpc>
                <a:spcPct val="103299"/>
              </a:lnSpc>
              <a:spcBef>
                <a:spcPts val="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outcome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this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affects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only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view,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vwProduct_Details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also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underlying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which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was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created.</a:t>
            </a:r>
            <a:endParaRPr sz="1800">
              <a:latin typeface="Calibri"/>
              <a:cs typeface="Calibri"/>
            </a:endParaRPr>
          </a:p>
          <a:p>
            <a:pPr marL="354330" marR="508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shows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updated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automatically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updated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because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view.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71800" y="4953000"/>
            <a:ext cx="3581400" cy="1565148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7231" y="295402"/>
            <a:ext cx="4019448" cy="2633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027" y="2816351"/>
            <a:ext cx="1074420" cy="3870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9740" y="1011173"/>
            <a:ext cx="8340725" cy="2106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Large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dirty="0">
                <a:latin typeface="Calibri"/>
                <a:cs typeface="Calibri"/>
              </a:rPr>
              <a:t> types </a:t>
            </a:r>
            <a:r>
              <a:rPr sz="1800" spc="-5" dirty="0">
                <a:latin typeface="Calibri"/>
                <a:cs typeface="Calibri"/>
              </a:rPr>
              <a:t>include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varchar(max)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nvarchar(max)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varbinary(max)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6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 u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2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ving la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20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alue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.WRIT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au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se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.WRITE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clause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section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modified.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.WRITE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clause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cannot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update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NULL</a:t>
            </a:r>
            <a:r>
              <a:rPr sz="1800" spc="-69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value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Also, </a:t>
            </a:r>
            <a:r>
              <a:rPr sz="1800" dirty="0">
                <a:latin typeface="Calibri"/>
                <a:cs typeface="Calibri"/>
              </a:rPr>
              <a:t>it </a:t>
            </a:r>
            <a:r>
              <a:rPr sz="1800" spc="-5" dirty="0">
                <a:latin typeface="Calibri"/>
                <a:cs typeface="Calibri"/>
              </a:rPr>
              <a:t>cannot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set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NULL</a:t>
            </a:r>
            <a:r>
              <a:rPr sz="1800" spc="-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59715">
              <a:lnSpc>
                <a:spcPct val="100000"/>
              </a:lnSpc>
              <a:spcBef>
                <a:spcPts val="126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609600" y="3313176"/>
            <a:ext cx="8001000" cy="66294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column_name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.WRITE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(expression,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@Offset,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@Length)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740" y="4056964"/>
            <a:ext cx="8223250" cy="2319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where,</a:t>
            </a:r>
            <a:endParaRPr sz="1800">
              <a:latin typeface="Calibri"/>
              <a:cs typeface="Calibri"/>
            </a:endParaRPr>
          </a:p>
          <a:p>
            <a:pPr marL="396875">
              <a:lnSpc>
                <a:spcPts val="2125"/>
              </a:lnSpc>
            </a:pPr>
            <a:r>
              <a:rPr sz="1800" spc="-10" dirty="0">
                <a:latin typeface="Courier New"/>
                <a:cs typeface="Courier New"/>
              </a:rPr>
              <a:t>column_name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name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large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data-type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column.</a:t>
            </a:r>
            <a:endParaRPr sz="1800">
              <a:latin typeface="Calibri"/>
              <a:cs typeface="Calibri"/>
            </a:endParaRPr>
          </a:p>
          <a:p>
            <a:pPr marL="396875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Expression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copied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column.</a:t>
            </a:r>
            <a:endParaRPr sz="1800">
              <a:latin typeface="Calibri"/>
              <a:cs typeface="Calibri"/>
            </a:endParaRPr>
          </a:p>
          <a:p>
            <a:pPr marL="396875" marR="597535">
              <a:lnSpc>
                <a:spcPts val="2230"/>
              </a:lnSpc>
              <a:spcBef>
                <a:spcPts val="15"/>
              </a:spcBef>
            </a:pPr>
            <a:r>
              <a:rPr sz="1800" spc="-5" dirty="0">
                <a:latin typeface="Courier New"/>
                <a:cs typeface="Courier New"/>
              </a:rPr>
              <a:t>@Offset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starting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point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 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expression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written.</a:t>
            </a:r>
            <a:endParaRPr sz="1800">
              <a:latin typeface="Calibri"/>
              <a:cs typeface="Calibri"/>
            </a:endParaRPr>
          </a:p>
          <a:p>
            <a:pPr marL="396875">
              <a:lnSpc>
                <a:spcPts val="2005"/>
              </a:lnSpc>
            </a:pPr>
            <a:r>
              <a:rPr sz="1800" spc="-5" dirty="0">
                <a:latin typeface="Courier New"/>
                <a:cs typeface="Courier New"/>
              </a:rPr>
              <a:t>@Length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length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section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column.</a:t>
            </a:r>
            <a:endParaRPr sz="1800">
              <a:latin typeface="Calibri"/>
              <a:cs typeface="Calibri"/>
            </a:endParaRPr>
          </a:p>
          <a:p>
            <a:pPr marL="354330" marR="5080" indent="-342265">
              <a:lnSpc>
                <a:spcPct val="100000"/>
              </a:lnSpc>
              <a:spcBef>
                <a:spcPts val="844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ourier New"/>
                <a:cs typeface="Courier New"/>
              </a:rPr>
              <a:t>@Offse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@Lengt</a:t>
            </a:r>
            <a:r>
              <a:rPr sz="1800" dirty="0">
                <a:latin typeface="Courier New"/>
                <a:cs typeface="Courier New"/>
              </a:rPr>
              <a:t>h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ifie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spc="10" dirty="0">
                <a:latin typeface="Calibri"/>
                <a:cs typeface="Calibri"/>
              </a:rPr>
              <a:t>y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varbinar</a:t>
            </a:r>
            <a:r>
              <a:rPr sz="1800" dirty="0">
                <a:latin typeface="Courier New"/>
                <a:cs typeface="Courier New"/>
              </a:rPr>
              <a:t>y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ourier New"/>
                <a:cs typeface="Courier New"/>
              </a:rPr>
              <a:t>varchar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  types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ha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ac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nvarcha</a:t>
            </a:r>
            <a:r>
              <a:rPr sz="1800" dirty="0">
                <a:latin typeface="Courier New"/>
                <a:cs typeface="Courier New"/>
              </a:rPr>
              <a:t>r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7231" y="295402"/>
            <a:ext cx="4019448" cy="26339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11173"/>
            <a:ext cx="79629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Assume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Product_Details</a:t>
            </a:r>
            <a:r>
              <a:rPr sz="1800" b="1" spc="-70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modified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include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Descript</a:t>
            </a:r>
            <a:r>
              <a:rPr sz="1800" b="1" spc="-15" dirty="0">
                <a:latin typeface="Courier New"/>
                <a:cs typeface="Courier New"/>
              </a:rPr>
              <a:t>i</a:t>
            </a:r>
            <a:r>
              <a:rPr sz="1800" b="1" spc="-5" dirty="0">
                <a:latin typeface="Courier New"/>
                <a:cs typeface="Courier New"/>
              </a:rPr>
              <a:t>o</a:t>
            </a:r>
            <a:r>
              <a:rPr sz="1800" b="1" dirty="0">
                <a:latin typeface="Courier New"/>
                <a:cs typeface="Courier New"/>
              </a:rPr>
              <a:t>n</a:t>
            </a:r>
            <a:r>
              <a:rPr sz="1800" b="1" spc="-68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ving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 type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ourier New"/>
                <a:cs typeface="Courier New"/>
              </a:rPr>
              <a:t>nvarcha</a:t>
            </a:r>
            <a:r>
              <a:rPr sz="1800" spc="-15" dirty="0">
                <a:latin typeface="Courier New"/>
                <a:cs typeface="Courier New"/>
              </a:rPr>
              <a:t>r(</a:t>
            </a:r>
            <a:r>
              <a:rPr sz="1800" spc="-5" dirty="0">
                <a:latin typeface="Courier New"/>
                <a:cs typeface="Courier New"/>
              </a:rPr>
              <a:t>ma</a:t>
            </a:r>
            <a:r>
              <a:rPr sz="1800" spc="-15" dirty="0">
                <a:latin typeface="Courier New"/>
                <a:cs typeface="Courier New"/>
              </a:rPr>
              <a:t>x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spcBef>
                <a:spcPts val="7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view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having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</a:pPr>
            <a:r>
              <a:rPr sz="1800" b="1" spc="-10" dirty="0">
                <a:latin typeface="Courier New"/>
                <a:cs typeface="Courier New"/>
              </a:rPr>
              <a:t>ProductName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Description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Rate</a:t>
            </a:r>
            <a:r>
              <a:rPr sz="1800" spc="-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62000" y="2209800"/>
            <a:ext cx="7772400" cy="153670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VIEW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vwProduct_Details</a:t>
            </a:r>
            <a:endParaRPr sz="1400">
              <a:latin typeface="Courier New"/>
              <a:cs typeface="Courier New"/>
            </a:endParaRPr>
          </a:p>
          <a:p>
            <a:pPr marL="91440" marR="703262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AS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SELECT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Courier New"/>
                <a:cs typeface="Courier New"/>
              </a:rPr>
              <a:t>ProductName,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Description,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Rate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Product_Details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3819525"/>
            <a:ext cx="7960995" cy="113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uses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UPDATE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statement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vwProduct_Details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.WRITE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clause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change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value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Internal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Description</a:t>
            </a:r>
            <a:endParaRPr sz="1800">
              <a:latin typeface="Courier New"/>
              <a:cs typeface="Courier New"/>
            </a:endParaRPr>
          </a:p>
          <a:p>
            <a:pPr marL="354330">
              <a:lnSpc>
                <a:spcPct val="100000"/>
              </a:lnSpc>
              <a:spcBef>
                <a:spcPts val="75"/>
              </a:spcBef>
            </a:pPr>
            <a:r>
              <a:rPr sz="1800" spc="-10" dirty="0">
                <a:latin typeface="Calibri"/>
                <a:cs typeface="Calibri"/>
              </a:rPr>
              <a:t>column 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External.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000" y="5017008"/>
            <a:ext cx="7772400" cy="77724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5"/>
              </a:lnSpc>
            </a:pPr>
            <a:r>
              <a:rPr sz="1400" spc="-5" dirty="0">
                <a:latin typeface="Courier New"/>
                <a:cs typeface="Courier New"/>
              </a:rPr>
              <a:t>UPDATE</a:t>
            </a:r>
            <a:r>
              <a:rPr sz="1400" spc="-6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vwProduct_Details</a:t>
            </a:r>
            <a:endParaRPr sz="1400">
              <a:latin typeface="Courier New"/>
              <a:cs typeface="Courier New"/>
            </a:endParaRPr>
          </a:p>
          <a:p>
            <a:pPr marL="91440" marR="352107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SET</a:t>
            </a:r>
            <a:r>
              <a:rPr sz="1400" spc="83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Description</a:t>
            </a:r>
            <a:r>
              <a:rPr sz="1400" spc="819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.WRITE(N'Ex',0,2)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WHERE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ProductName='Portable </a:t>
            </a:r>
            <a:r>
              <a:rPr sz="1400" spc="-5" dirty="0">
                <a:latin typeface="Courier New"/>
                <a:cs typeface="Courier New"/>
              </a:rPr>
              <a:t>Hard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Drive'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" y="5905601"/>
            <a:ext cx="762317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4330" marR="5080" indent="-342265">
              <a:lnSpc>
                <a:spcPts val="2090"/>
              </a:lnSpc>
              <a:spcBef>
                <a:spcPts val="2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rows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had </a:t>
            </a:r>
            <a:r>
              <a:rPr sz="1800" spc="-10" dirty="0">
                <a:latin typeface="Calibri"/>
                <a:cs typeface="Calibri"/>
              </a:rPr>
              <a:t>'Portable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Hard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Drive'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 will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updated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External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instead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Internal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Description</a:t>
            </a:r>
            <a:r>
              <a:rPr sz="1800" b="1" spc="-73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7231" y="295402"/>
            <a:ext cx="4019448" cy="26339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20317"/>
            <a:ext cx="6956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shows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sample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after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updation.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62200" y="1447800"/>
            <a:ext cx="4178807" cy="150876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902208" y="3703320"/>
            <a:ext cx="7417434" cy="646430"/>
            <a:chOff x="902208" y="3703320"/>
            <a:chExt cx="7417434" cy="646430"/>
          </a:xfrm>
        </p:grpSpPr>
        <p:sp>
          <p:nvSpPr>
            <p:cNvPr id="11" name="object 11"/>
            <p:cNvSpPr/>
            <p:nvPr/>
          </p:nvSpPr>
          <p:spPr>
            <a:xfrm>
              <a:off x="915162" y="3934206"/>
              <a:ext cx="7391400" cy="402590"/>
            </a:xfrm>
            <a:custGeom>
              <a:avLst/>
              <a:gdLst/>
              <a:ahLst/>
              <a:cxnLst/>
              <a:rect l="l" t="t" r="r" b="b"/>
              <a:pathLst>
                <a:path w="7391400" h="402589">
                  <a:moveTo>
                    <a:pt x="0" y="402336"/>
                  </a:moveTo>
                  <a:lnTo>
                    <a:pt x="7391400" y="402336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402336"/>
                  </a:lnTo>
                  <a:close/>
                </a:path>
              </a:pathLst>
            </a:custGeom>
            <a:ln w="25908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02258" y="3716274"/>
              <a:ext cx="6652259" cy="472440"/>
            </a:xfrm>
            <a:custGeom>
              <a:avLst/>
              <a:gdLst/>
              <a:ahLst/>
              <a:cxnLst/>
              <a:rect l="l" t="t" r="r" b="b"/>
              <a:pathLst>
                <a:path w="6652259" h="472439">
                  <a:moveTo>
                    <a:pt x="6573520" y="0"/>
                  </a:moveTo>
                  <a:lnTo>
                    <a:pt x="78740" y="0"/>
                  </a:lnTo>
                  <a:lnTo>
                    <a:pt x="48113" y="6195"/>
                  </a:lnTo>
                  <a:lnTo>
                    <a:pt x="23082" y="23082"/>
                  </a:lnTo>
                  <a:lnTo>
                    <a:pt x="6195" y="48113"/>
                  </a:lnTo>
                  <a:lnTo>
                    <a:pt x="0" y="78739"/>
                  </a:lnTo>
                  <a:lnTo>
                    <a:pt x="0" y="393699"/>
                  </a:lnTo>
                  <a:lnTo>
                    <a:pt x="6195" y="424326"/>
                  </a:lnTo>
                  <a:lnTo>
                    <a:pt x="23082" y="449357"/>
                  </a:lnTo>
                  <a:lnTo>
                    <a:pt x="48113" y="466244"/>
                  </a:lnTo>
                  <a:lnTo>
                    <a:pt x="78740" y="472439"/>
                  </a:lnTo>
                  <a:lnTo>
                    <a:pt x="6573520" y="472439"/>
                  </a:lnTo>
                  <a:lnTo>
                    <a:pt x="6604146" y="466244"/>
                  </a:lnTo>
                  <a:lnTo>
                    <a:pt x="6629177" y="449357"/>
                  </a:lnTo>
                  <a:lnTo>
                    <a:pt x="6646064" y="424326"/>
                  </a:lnTo>
                  <a:lnTo>
                    <a:pt x="6652259" y="393699"/>
                  </a:lnTo>
                  <a:lnTo>
                    <a:pt x="6652259" y="78739"/>
                  </a:lnTo>
                  <a:lnTo>
                    <a:pt x="6646064" y="48113"/>
                  </a:lnTo>
                  <a:lnTo>
                    <a:pt x="6629177" y="23082"/>
                  </a:lnTo>
                  <a:lnTo>
                    <a:pt x="6604146" y="6195"/>
                  </a:lnTo>
                  <a:lnTo>
                    <a:pt x="657352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2258" y="3716274"/>
              <a:ext cx="6652259" cy="472440"/>
            </a:xfrm>
            <a:custGeom>
              <a:avLst/>
              <a:gdLst/>
              <a:ahLst/>
              <a:cxnLst/>
              <a:rect l="l" t="t" r="r" b="b"/>
              <a:pathLst>
                <a:path w="6652259" h="472439">
                  <a:moveTo>
                    <a:pt x="0" y="78739"/>
                  </a:moveTo>
                  <a:lnTo>
                    <a:pt x="6195" y="48113"/>
                  </a:lnTo>
                  <a:lnTo>
                    <a:pt x="23082" y="23082"/>
                  </a:lnTo>
                  <a:lnTo>
                    <a:pt x="48113" y="6195"/>
                  </a:lnTo>
                  <a:lnTo>
                    <a:pt x="78740" y="0"/>
                  </a:lnTo>
                  <a:lnTo>
                    <a:pt x="6573520" y="0"/>
                  </a:lnTo>
                  <a:lnTo>
                    <a:pt x="6604146" y="6195"/>
                  </a:lnTo>
                  <a:lnTo>
                    <a:pt x="6629177" y="23082"/>
                  </a:lnTo>
                  <a:lnTo>
                    <a:pt x="6646064" y="48113"/>
                  </a:lnTo>
                  <a:lnTo>
                    <a:pt x="6652259" y="78739"/>
                  </a:lnTo>
                  <a:lnTo>
                    <a:pt x="6652259" y="393699"/>
                  </a:lnTo>
                  <a:lnTo>
                    <a:pt x="6646064" y="424326"/>
                  </a:lnTo>
                  <a:lnTo>
                    <a:pt x="6629177" y="449357"/>
                  </a:lnTo>
                  <a:lnTo>
                    <a:pt x="6604146" y="466244"/>
                  </a:lnTo>
                  <a:lnTo>
                    <a:pt x="6573520" y="472439"/>
                  </a:lnTo>
                  <a:lnTo>
                    <a:pt x="78740" y="472439"/>
                  </a:lnTo>
                  <a:lnTo>
                    <a:pt x="48113" y="466244"/>
                  </a:lnTo>
                  <a:lnTo>
                    <a:pt x="23082" y="449357"/>
                  </a:lnTo>
                  <a:lnTo>
                    <a:pt x="6195" y="424326"/>
                  </a:lnTo>
                  <a:lnTo>
                    <a:pt x="0" y="393699"/>
                  </a:lnTo>
                  <a:lnTo>
                    <a:pt x="0" y="78739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59740" y="2992882"/>
            <a:ext cx="7547609" cy="1059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rules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guidelines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followed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UPDATE</a:t>
            </a:r>
            <a:endParaRPr sz="1800">
              <a:latin typeface="Courier New"/>
              <a:cs typeface="Courier New"/>
            </a:endParaRPr>
          </a:p>
          <a:p>
            <a:pPr marL="354330">
              <a:lnSpc>
                <a:spcPct val="100000"/>
              </a:lnSpc>
              <a:spcBef>
                <a:spcPts val="70"/>
              </a:spcBef>
            </a:pPr>
            <a:r>
              <a:rPr sz="1800" spc="-10" dirty="0">
                <a:latin typeface="Calibri"/>
                <a:cs typeface="Calibri"/>
              </a:rPr>
              <a:t>statement: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alibri"/>
              <a:cs typeface="Calibri"/>
            </a:endParaRPr>
          </a:p>
          <a:p>
            <a:pPr marR="137795" algn="ctr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of a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4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ourier New"/>
                <a:cs typeface="Courier New"/>
              </a:rPr>
              <a:t>IDENTITY</a:t>
            </a:r>
            <a:r>
              <a:rPr sz="1400" b="1" spc="-5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updated.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02208" y="4410455"/>
            <a:ext cx="7417434" cy="666115"/>
            <a:chOff x="902208" y="4410455"/>
            <a:chExt cx="7417434" cy="666115"/>
          </a:xfrm>
        </p:grpSpPr>
        <p:sp>
          <p:nvSpPr>
            <p:cNvPr id="16" name="object 16"/>
            <p:cNvSpPr/>
            <p:nvPr/>
          </p:nvSpPr>
          <p:spPr>
            <a:xfrm>
              <a:off x="915162" y="4659629"/>
              <a:ext cx="7391400" cy="403860"/>
            </a:xfrm>
            <a:custGeom>
              <a:avLst/>
              <a:gdLst/>
              <a:ahLst/>
              <a:cxnLst/>
              <a:rect l="l" t="t" r="r" b="b"/>
              <a:pathLst>
                <a:path w="7391400" h="403860">
                  <a:moveTo>
                    <a:pt x="0" y="403860"/>
                  </a:moveTo>
                  <a:lnTo>
                    <a:pt x="7391400" y="403860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403860"/>
                  </a:lnTo>
                  <a:close/>
                </a:path>
              </a:pathLst>
            </a:custGeom>
            <a:ln w="25908">
              <a:solidFill>
                <a:srgbClr val="5F5B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5494" y="4423409"/>
              <a:ext cx="6753225" cy="472440"/>
            </a:xfrm>
            <a:custGeom>
              <a:avLst/>
              <a:gdLst/>
              <a:ahLst/>
              <a:cxnLst/>
              <a:rect l="l" t="t" r="r" b="b"/>
              <a:pathLst>
                <a:path w="6753225" h="472439">
                  <a:moveTo>
                    <a:pt x="6674104" y="0"/>
                  </a:moveTo>
                  <a:lnTo>
                    <a:pt x="78740" y="0"/>
                  </a:lnTo>
                  <a:lnTo>
                    <a:pt x="48113" y="6195"/>
                  </a:lnTo>
                  <a:lnTo>
                    <a:pt x="23082" y="23082"/>
                  </a:lnTo>
                  <a:lnTo>
                    <a:pt x="6195" y="48113"/>
                  </a:lnTo>
                  <a:lnTo>
                    <a:pt x="0" y="78739"/>
                  </a:lnTo>
                  <a:lnTo>
                    <a:pt x="0" y="393699"/>
                  </a:lnTo>
                  <a:lnTo>
                    <a:pt x="6195" y="424326"/>
                  </a:lnTo>
                  <a:lnTo>
                    <a:pt x="23082" y="449357"/>
                  </a:lnTo>
                  <a:lnTo>
                    <a:pt x="48113" y="466244"/>
                  </a:lnTo>
                  <a:lnTo>
                    <a:pt x="78740" y="472439"/>
                  </a:lnTo>
                  <a:lnTo>
                    <a:pt x="6674104" y="472439"/>
                  </a:lnTo>
                  <a:lnTo>
                    <a:pt x="6704730" y="466244"/>
                  </a:lnTo>
                  <a:lnTo>
                    <a:pt x="6729761" y="449357"/>
                  </a:lnTo>
                  <a:lnTo>
                    <a:pt x="6746648" y="424326"/>
                  </a:lnTo>
                  <a:lnTo>
                    <a:pt x="6752844" y="393699"/>
                  </a:lnTo>
                  <a:lnTo>
                    <a:pt x="6752844" y="78739"/>
                  </a:lnTo>
                  <a:lnTo>
                    <a:pt x="6746648" y="48113"/>
                  </a:lnTo>
                  <a:lnTo>
                    <a:pt x="6729761" y="23082"/>
                  </a:lnTo>
                  <a:lnTo>
                    <a:pt x="6704730" y="6195"/>
                  </a:lnTo>
                  <a:lnTo>
                    <a:pt x="6674104" y="0"/>
                  </a:lnTo>
                  <a:close/>
                </a:path>
              </a:pathLst>
            </a:custGeom>
            <a:solidFill>
              <a:srgbClr val="5F5B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85494" y="4423409"/>
              <a:ext cx="6753225" cy="472440"/>
            </a:xfrm>
            <a:custGeom>
              <a:avLst/>
              <a:gdLst/>
              <a:ahLst/>
              <a:cxnLst/>
              <a:rect l="l" t="t" r="r" b="b"/>
              <a:pathLst>
                <a:path w="6753225" h="472439">
                  <a:moveTo>
                    <a:pt x="0" y="78739"/>
                  </a:moveTo>
                  <a:lnTo>
                    <a:pt x="6195" y="48113"/>
                  </a:lnTo>
                  <a:lnTo>
                    <a:pt x="23082" y="23082"/>
                  </a:lnTo>
                  <a:lnTo>
                    <a:pt x="48113" y="6195"/>
                  </a:lnTo>
                  <a:lnTo>
                    <a:pt x="78740" y="0"/>
                  </a:lnTo>
                  <a:lnTo>
                    <a:pt x="6674104" y="0"/>
                  </a:lnTo>
                  <a:lnTo>
                    <a:pt x="6704730" y="6195"/>
                  </a:lnTo>
                  <a:lnTo>
                    <a:pt x="6729761" y="23082"/>
                  </a:lnTo>
                  <a:lnTo>
                    <a:pt x="6746648" y="48113"/>
                  </a:lnTo>
                  <a:lnTo>
                    <a:pt x="6752844" y="78739"/>
                  </a:lnTo>
                  <a:lnTo>
                    <a:pt x="6752844" y="393699"/>
                  </a:lnTo>
                  <a:lnTo>
                    <a:pt x="6746648" y="424326"/>
                  </a:lnTo>
                  <a:lnTo>
                    <a:pt x="6729761" y="449357"/>
                  </a:lnTo>
                  <a:lnTo>
                    <a:pt x="6704730" y="466244"/>
                  </a:lnTo>
                  <a:lnTo>
                    <a:pt x="6674104" y="472439"/>
                  </a:lnTo>
                  <a:lnTo>
                    <a:pt x="78740" y="472439"/>
                  </a:lnTo>
                  <a:lnTo>
                    <a:pt x="48113" y="466244"/>
                  </a:lnTo>
                  <a:lnTo>
                    <a:pt x="23082" y="449357"/>
                  </a:lnTo>
                  <a:lnTo>
                    <a:pt x="6195" y="424326"/>
                  </a:lnTo>
                  <a:lnTo>
                    <a:pt x="0" y="393699"/>
                  </a:lnTo>
                  <a:lnTo>
                    <a:pt x="0" y="7873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902208" y="5135879"/>
            <a:ext cx="7417434" cy="666115"/>
            <a:chOff x="902208" y="5135879"/>
            <a:chExt cx="7417434" cy="666115"/>
          </a:xfrm>
        </p:grpSpPr>
        <p:sp>
          <p:nvSpPr>
            <p:cNvPr id="20" name="object 20"/>
            <p:cNvSpPr/>
            <p:nvPr/>
          </p:nvSpPr>
          <p:spPr>
            <a:xfrm>
              <a:off x="915162" y="5385053"/>
              <a:ext cx="7391400" cy="403860"/>
            </a:xfrm>
            <a:custGeom>
              <a:avLst/>
              <a:gdLst/>
              <a:ahLst/>
              <a:cxnLst/>
              <a:rect l="l" t="t" r="r" b="b"/>
              <a:pathLst>
                <a:path w="7391400" h="403860">
                  <a:moveTo>
                    <a:pt x="0" y="403860"/>
                  </a:moveTo>
                  <a:lnTo>
                    <a:pt x="7391400" y="403860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403860"/>
                  </a:lnTo>
                  <a:close/>
                </a:path>
              </a:pathLst>
            </a:custGeom>
            <a:ln w="25908">
              <a:solidFill>
                <a:srgbClr val="527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85494" y="5148833"/>
              <a:ext cx="6722745" cy="472440"/>
            </a:xfrm>
            <a:custGeom>
              <a:avLst/>
              <a:gdLst/>
              <a:ahLst/>
              <a:cxnLst/>
              <a:rect l="l" t="t" r="r" b="b"/>
              <a:pathLst>
                <a:path w="6722745" h="472439">
                  <a:moveTo>
                    <a:pt x="6643624" y="0"/>
                  </a:moveTo>
                  <a:lnTo>
                    <a:pt x="78740" y="0"/>
                  </a:lnTo>
                  <a:lnTo>
                    <a:pt x="48113" y="6195"/>
                  </a:lnTo>
                  <a:lnTo>
                    <a:pt x="23082" y="23082"/>
                  </a:lnTo>
                  <a:lnTo>
                    <a:pt x="6195" y="48113"/>
                  </a:lnTo>
                  <a:lnTo>
                    <a:pt x="0" y="78739"/>
                  </a:lnTo>
                  <a:lnTo>
                    <a:pt x="0" y="393699"/>
                  </a:lnTo>
                  <a:lnTo>
                    <a:pt x="6195" y="424326"/>
                  </a:lnTo>
                  <a:lnTo>
                    <a:pt x="23082" y="449357"/>
                  </a:lnTo>
                  <a:lnTo>
                    <a:pt x="48113" y="466244"/>
                  </a:lnTo>
                  <a:lnTo>
                    <a:pt x="78740" y="472439"/>
                  </a:lnTo>
                  <a:lnTo>
                    <a:pt x="6643624" y="472439"/>
                  </a:lnTo>
                  <a:lnTo>
                    <a:pt x="6674250" y="466244"/>
                  </a:lnTo>
                  <a:lnTo>
                    <a:pt x="6699281" y="449357"/>
                  </a:lnTo>
                  <a:lnTo>
                    <a:pt x="6716168" y="424326"/>
                  </a:lnTo>
                  <a:lnTo>
                    <a:pt x="6722364" y="393699"/>
                  </a:lnTo>
                  <a:lnTo>
                    <a:pt x="6722364" y="78739"/>
                  </a:lnTo>
                  <a:lnTo>
                    <a:pt x="6716168" y="48113"/>
                  </a:lnTo>
                  <a:lnTo>
                    <a:pt x="6699281" y="23082"/>
                  </a:lnTo>
                  <a:lnTo>
                    <a:pt x="6674250" y="6195"/>
                  </a:lnTo>
                  <a:lnTo>
                    <a:pt x="6643624" y="0"/>
                  </a:lnTo>
                  <a:close/>
                </a:path>
              </a:pathLst>
            </a:custGeom>
            <a:solidFill>
              <a:srgbClr val="527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85494" y="5148833"/>
              <a:ext cx="6722745" cy="472440"/>
            </a:xfrm>
            <a:custGeom>
              <a:avLst/>
              <a:gdLst/>
              <a:ahLst/>
              <a:cxnLst/>
              <a:rect l="l" t="t" r="r" b="b"/>
              <a:pathLst>
                <a:path w="6722745" h="472439">
                  <a:moveTo>
                    <a:pt x="0" y="78739"/>
                  </a:moveTo>
                  <a:lnTo>
                    <a:pt x="6195" y="48113"/>
                  </a:lnTo>
                  <a:lnTo>
                    <a:pt x="23082" y="23082"/>
                  </a:lnTo>
                  <a:lnTo>
                    <a:pt x="48113" y="6195"/>
                  </a:lnTo>
                  <a:lnTo>
                    <a:pt x="78740" y="0"/>
                  </a:lnTo>
                  <a:lnTo>
                    <a:pt x="6643624" y="0"/>
                  </a:lnTo>
                  <a:lnTo>
                    <a:pt x="6674250" y="6195"/>
                  </a:lnTo>
                  <a:lnTo>
                    <a:pt x="6699281" y="23082"/>
                  </a:lnTo>
                  <a:lnTo>
                    <a:pt x="6716168" y="48113"/>
                  </a:lnTo>
                  <a:lnTo>
                    <a:pt x="6722364" y="78739"/>
                  </a:lnTo>
                  <a:lnTo>
                    <a:pt x="6722364" y="393699"/>
                  </a:lnTo>
                  <a:lnTo>
                    <a:pt x="6716168" y="424326"/>
                  </a:lnTo>
                  <a:lnTo>
                    <a:pt x="6699281" y="449357"/>
                  </a:lnTo>
                  <a:lnTo>
                    <a:pt x="6674250" y="466244"/>
                  </a:lnTo>
                  <a:lnTo>
                    <a:pt x="6643624" y="472439"/>
                  </a:lnTo>
                  <a:lnTo>
                    <a:pt x="78740" y="472439"/>
                  </a:lnTo>
                  <a:lnTo>
                    <a:pt x="48113" y="466244"/>
                  </a:lnTo>
                  <a:lnTo>
                    <a:pt x="23082" y="449357"/>
                  </a:lnTo>
                  <a:lnTo>
                    <a:pt x="6195" y="424326"/>
                  </a:lnTo>
                  <a:lnTo>
                    <a:pt x="0" y="393699"/>
                  </a:lnTo>
                  <a:lnTo>
                    <a:pt x="0" y="78739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902208" y="5862828"/>
            <a:ext cx="7417434" cy="664845"/>
            <a:chOff x="902208" y="5862828"/>
            <a:chExt cx="7417434" cy="664845"/>
          </a:xfrm>
        </p:grpSpPr>
        <p:sp>
          <p:nvSpPr>
            <p:cNvPr id="24" name="object 24"/>
            <p:cNvSpPr/>
            <p:nvPr/>
          </p:nvSpPr>
          <p:spPr>
            <a:xfrm>
              <a:off x="915162" y="6112002"/>
              <a:ext cx="7391400" cy="402590"/>
            </a:xfrm>
            <a:custGeom>
              <a:avLst/>
              <a:gdLst/>
              <a:ahLst/>
              <a:cxnLst/>
              <a:rect l="l" t="t" r="r" b="b"/>
              <a:pathLst>
                <a:path w="7391400" h="402590">
                  <a:moveTo>
                    <a:pt x="0" y="402336"/>
                  </a:moveTo>
                  <a:lnTo>
                    <a:pt x="7391400" y="402336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402336"/>
                  </a:lnTo>
                  <a:close/>
                </a:path>
              </a:pathLst>
            </a:custGeom>
            <a:ln w="25908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85494" y="5875782"/>
              <a:ext cx="6722745" cy="471170"/>
            </a:xfrm>
            <a:custGeom>
              <a:avLst/>
              <a:gdLst/>
              <a:ahLst/>
              <a:cxnLst/>
              <a:rect l="l" t="t" r="r" b="b"/>
              <a:pathLst>
                <a:path w="6722745" h="471170">
                  <a:moveTo>
                    <a:pt x="6643878" y="0"/>
                  </a:moveTo>
                  <a:lnTo>
                    <a:pt x="78486" y="0"/>
                  </a:lnTo>
                  <a:lnTo>
                    <a:pt x="47952" y="6168"/>
                  </a:lnTo>
                  <a:lnTo>
                    <a:pt x="23002" y="22988"/>
                  </a:lnTo>
                  <a:lnTo>
                    <a:pt x="6173" y="47936"/>
                  </a:lnTo>
                  <a:lnTo>
                    <a:pt x="0" y="78486"/>
                  </a:lnTo>
                  <a:lnTo>
                    <a:pt x="0" y="392430"/>
                  </a:lnTo>
                  <a:lnTo>
                    <a:pt x="6173" y="422979"/>
                  </a:lnTo>
                  <a:lnTo>
                    <a:pt x="23002" y="447927"/>
                  </a:lnTo>
                  <a:lnTo>
                    <a:pt x="47952" y="464747"/>
                  </a:lnTo>
                  <a:lnTo>
                    <a:pt x="78486" y="470916"/>
                  </a:lnTo>
                  <a:lnTo>
                    <a:pt x="6643878" y="470916"/>
                  </a:lnTo>
                  <a:lnTo>
                    <a:pt x="6674411" y="464747"/>
                  </a:lnTo>
                  <a:lnTo>
                    <a:pt x="6699361" y="447927"/>
                  </a:lnTo>
                  <a:lnTo>
                    <a:pt x="6716190" y="422979"/>
                  </a:lnTo>
                  <a:lnTo>
                    <a:pt x="6722364" y="392430"/>
                  </a:lnTo>
                  <a:lnTo>
                    <a:pt x="6722364" y="78486"/>
                  </a:lnTo>
                  <a:lnTo>
                    <a:pt x="6716190" y="47936"/>
                  </a:lnTo>
                  <a:lnTo>
                    <a:pt x="6699361" y="22988"/>
                  </a:lnTo>
                  <a:lnTo>
                    <a:pt x="6674411" y="6168"/>
                  </a:lnTo>
                  <a:lnTo>
                    <a:pt x="6643878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85494" y="5875782"/>
              <a:ext cx="6722745" cy="471170"/>
            </a:xfrm>
            <a:custGeom>
              <a:avLst/>
              <a:gdLst/>
              <a:ahLst/>
              <a:cxnLst/>
              <a:rect l="l" t="t" r="r" b="b"/>
              <a:pathLst>
                <a:path w="6722745" h="471170">
                  <a:moveTo>
                    <a:pt x="0" y="78486"/>
                  </a:moveTo>
                  <a:lnTo>
                    <a:pt x="6173" y="47936"/>
                  </a:lnTo>
                  <a:lnTo>
                    <a:pt x="23002" y="22988"/>
                  </a:lnTo>
                  <a:lnTo>
                    <a:pt x="47952" y="6168"/>
                  </a:lnTo>
                  <a:lnTo>
                    <a:pt x="78486" y="0"/>
                  </a:lnTo>
                  <a:lnTo>
                    <a:pt x="6643878" y="0"/>
                  </a:lnTo>
                  <a:lnTo>
                    <a:pt x="6674411" y="6168"/>
                  </a:lnTo>
                  <a:lnTo>
                    <a:pt x="6699361" y="22988"/>
                  </a:lnTo>
                  <a:lnTo>
                    <a:pt x="6716190" y="47936"/>
                  </a:lnTo>
                  <a:lnTo>
                    <a:pt x="6722364" y="78486"/>
                  </a:lnTo>
                  <a:lnTo>
                    <a:pt x="6722364" y="392430"/>
                  </a:lnTo>
                  <a:lnTo>
                    <a:pt x="6716190" y="422979"/>
                  </a:lnTo>
                  <a:lnTo>
                    <a:pt x="6699361" y="447927"/>
                  </a:lnTo>
                  <a:lnTo>
                    <a:pt x="6674411" y="464747"/>
                  </a:lnTo>
                  <a:lnTo>
                    <a:pt x="6643878" y="470916"/>
                  </a:lnTo>
                  <a:lnTo>
                    <a:pt x="78486" y="470916"/>
                  </a:lnTo>
                  <a:lnTo>
                    <a:pt x="47952" y="464747"/>
                  </a:lnTo>
                  <a:lnTo>
                    <a:pt x="23002" y="447927"/>
                  </a:lnTo>
                  <a:lnTo>
                    <a:pt x="6173" y="422979"/>
                  </a:lnTo>
                  <a:lnTo>
                    <a:pt x="0" y="392430"/>
                  </a:lnTo>
                  <a:lnTo>
                    <a:pt x="0" y="7848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490217" y="4519371"/>
            <a:ext cx="6214110" cy="1790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updated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400" b="1" spc="-5" dirty="0">
                <a:solidFill>
                  <a:srgbClr val="FFFFFF"/>
                </a:solidFill>
                <a:latin typeface="Courier New"/>
                <a:cs typeface="Courier New"/>
              </a:rPr>
              <a:t>TIMESTAMP</a:t>
            </a:r>
            <a:r>
              <a:rPr sz="1400" b="1" spc="-5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column.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Calibri"/>
              <a:cs typeface="Calibri"/>
            </a:endParaRPr>
          </a:p>
          <a:p>
            <a:pPr marL="12700" marR="5080">
              <a:lnSpc>
                <a:spcPts val="1540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updating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row,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if a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constraint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rule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violated,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statement</a:t>
            </a:r>
            <a:r>
              <a:rPr sz="1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terminated, </a:t>
            </a:r>
            <a:r>
              <a:rPr sz="1400" b="1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error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returned,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no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updated.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ts val="1614"/>
              </a:lnSpc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self-join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table,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ourier New"/>
                <a:cs typeface="Courier New"/>
              </a:rPr>
              <a:t>UPDATE</a:t>
            </a:r>
            <a:r>
              <a:rPr sz="1400" b="1" spc="-5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statement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14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work.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0533" y="295402"/>
            <a:ext cx="3907180" cy="26339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62000" y="3689603"/>
            <a:ext cx="7772400" cy="50165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DELETE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&lt;view_name&gt;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WHERE </a:t>
            </a:r>
            <a:r>
              <a:rPr sz="1400" spc="-10" dirty="0">
                <a:latin typeface="Courier New"/>
                <a:cs typeface="Courier New"/>
              </a:rPr>
              <a:t>&lt;search_condition&gt;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7427" y="3163823"/>
            <a:ext cx="1074420" cy="38862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9740" y="1011173"/>
            <a:ext cx="8295005" cy="2455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ow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 the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DELET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t.</a:t>
            </a:r>
            <a:endParaRPr sz="1800">
              <a:latin typeface="Calibri"/>
              <a:cs typeface="Calibri"/>
            </a:endParaRPr>
          </a:p>
          <a:p>
            <a:pPr marL="354330" marR="228600" indent="-342265">
              <a:lnSpc>
                <a:spcPct val="100000"/>
              </a:lnSpc>
              <a:spcBef>
                <a:spcPts val="7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When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rows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deleted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view,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corresponding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rows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deleted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base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09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example,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consider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vwCustDetails</a:t>
            </a:r>
            <a:r>
              <a:rPr sz="1800" b="1" spc="-70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lists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account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75"/>
              </a:spcBef>
            </a:pPr>
            <a:r>
              <a:rPr sz="1800" spc="-15" dirty="0">
                <a:latin typeface="Calibri"/>
                <a:cs typeface="Calibri"/>
              </a:rPr>
              <a:t>different customers.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When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customer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closes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account,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details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customer</a:t>
            </a:r>
            <a:r>
              <a:rPr sz="1800" dirty="0">
                <a:latin typeface="Calibri"/>
                <a:cs typeface="Calibri"/>
              </a:rPr>
              <a:t> need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deleted.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syntax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delete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as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  <a:p>
            <a:pPr marL="412115">
              <a:lnSpc>
                <a:spcPct val="100000"/>
              </a:lnSpc>
              <a:spcBef>
                <a:spcPts val="177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459740" y="4353305"/>
            <a:ext cx="82867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Assume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Customer_Details</a:t>
            </a:r>
            <a:r>
              <a:rPr sz="1800" b="1" spc="-3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view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vwCustDetails</a:t>
            </a:r>
            <a:endParaRPr sz="1800">
              <a:latin typeface="Courier New"/>
              <a:cs typeface="Courier New"/>
            </a:endParaRPr>
          </a:p>
          <a:p>
            <a:pPr marL="354330">
              <a:lnSpc>
                <a:spcPts val="2125"/>
              </a:lnSpc>
              <a:spcBef>
                <a:spcPts val="70"/>
              </a:spcBef>
            </a:pPr>
            <a:r>
              <a:rPr sz="1800" spc="-5" dirty="0">
                <a:latin typeface="Calibri"/>
                <a:cs typeface="Calibri"/>
              </a:rPr>
              <a:t>based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created.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delete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vwCustDetails</a:t>
            </a:r>
            <a:endParaRPr sz="1800">
              <a:latin typeface="Courier New"/>
              <a:cs typeface="Courier New"/>
            </a:endParaRPr>
          </a:p>
          <a:p>
            <a:pPr marL="35433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th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-5" dirty="0">
                <a:latin typeface="Calibri"/>
                <a:cs typeface="Calibri"/>
              </a:rPr>
              <a:t>ha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CustI</a:t>
            </a:r>
            <a:r>
              <a:rPr sz="1800" b="1" dirty="0">
                <a:latin typeface="Courier New"/>
                <a:cs typeface="Courier New"/>
              </a:rPr>
              <a:t>D</a:t>
            </a:r>
            <a:r>
              <a:rPr sz="1800" b="1" spc="-6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C0004.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000" y="5769864"/>
            <a:ext cx="7772400" cy="51689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DELETE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vwCustDetails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WHERE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CustID='C0004‘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0533" y="295402"/>
            <a:ext cx="3907180" cy="26339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20317"/>
            <a:ext cx="560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depicts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logic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deleting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views.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4400" y="1524000"/>
            <a:ext cx="7295388" cy="44196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8272" y="294131"/>
            <a:ext cx="3028569" cy="3539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138427"/>
            <a:ext cx="8161020" cy="8473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260094"/>
            <a:ext cx="7621270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Besides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modifying the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within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view,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users can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modify 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definition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50"/>
              </a:lnSpc>
            </a:pP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view.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6427" y="3195827"/>
            <a:ext cx="8161020" cy="84734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76427" y="2205227"/>
            <a:ext cx="8161020" cy="771525"/>
            <a:chOff x="376427" y="2205227"/>
            <a:chExt cx="8161020" cy="77152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2205227"/>
              <a:ext cx="8161020" cy="7711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2211323"/>
              <a:ext cx="8020811" cy="76504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9176" y="3316604"/>
            <a:ext cx="6860540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1960"/>
              </a:lnSpc>
              <a:spcBef>
                <a:spcPts val="33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ALTE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sz="18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VIE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W</a:t>
            </a:r>
            <a:r>
              <a:rPr sz="1800" spc="-6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modifies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 vi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thout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ving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 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reorganize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permissions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properties.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6427" y="4264152"/>
            <a:ext cx="8161020" cy="769620"/>
            <a:chOff x="376427" y="4264152"/>
            <a:chExt cx="8161020" cy="76962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4264152"/>
              <a:ext cx="8161020" cy="76961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4268724"/>
              <a:ext cx="8020811" cy="765048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5253228"/>
            <a:ext cx="8161020" cy="84734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14299" y="5375554"/>
            <a:ext cx="7576820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5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Views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altered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requests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additional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makes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55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underlying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definition.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8272" y="294131"/>
              <a:ext cx="3028569" cy="35394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62000" y="2318004"/>
            <a:ext cx="7772400" cy="50165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ALTER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VIEW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&lt;view_name&gt;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6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&lt;select_statement&gt;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7427" y="1673351"/>
            <a:ext cx="1074420" cy="3870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07340" y="183895"/>
            <a:ext cx="4591050" cy="1791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ahoma"/>
              <a:cs typeface="Tahoma"/>
            </a:endParaRPr>
          </a:p>
          <a:p>
            <a:pPr marL="506730" indent="-342265">
              <a:lnSpc>
                <a:spcPct val="100000"/>
              </a:lnSpc>
              <a:buFont typeface="Wingdings"/>
              <a:buChar char=""/>
              <a:tabLst>
                <a:tab pos="506095" algn="l"/>
                <a:tab pos="5073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syntax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alter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Calibri"/>
              <a:cs typeface="Calibri"/>
            </a:endParaRPr>
          </a:p>
          <a:p>
            <a:pPr marL="564515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59740" y="3145282"/>
            <a:ext cx="7125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alters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view,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vwProductInfo</a:t>
            </a:r>
            <a:r>
              <a:rPr sz="1800" b="1" spc="-70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include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ReOrderP</a:t>
            </a:r>
            <a:r>
              <a:rPr sz="1800" b="1" spc="-15" dirty="0">
                <a:latin typeface="Courier New"/>
                <a:cs typeface="Courier New"/>
              </a:rPr>
              <a:t>o</a:t>
            </a:r>
            <a:r>
              <a:rPr sz="1800" b="1" spc="-5" dirty="0">
                <a:latin typeface="Courier New"/>
                <a:cs typeface="Courier New"/>
              </a:rPr>
              <a:t>i</a:t>
            </a:r>
            <a:r>
              <a:rPr sz="1800" b="1" spc="-15" dirty="0">
                <a:latin typeface="Courier New"/>
                <a:cs typeface="Courier New"/>
              </a:rPr>
              <a:t>n</a:t>
            </a:r>
            <a:r>
              <a:rPr sz="1800" b="1" dirty="0">
                <a:latin typeface="Courier New"/>
                <a:cs typeface="Courier New"/>
              </a:rPr>
              <a:t>t</a:t>
            </a:r>
            <a:r>
              <a:rPr sz="1800" b="1" spc="-705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um</a:t>
            </a:r>
            <a:r>
              <a:rPr sz="1800" dirty="0">
                <a:latin typeface="Calibri"/>
                <a:cs typeface="Calibri"/>
              </a:rPr>
              <a:t>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000" y="3939540"/>
            <a:ext cx="7772400" cy="101854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ALTER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VIEW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vwProductInfo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ProductID,</a:t>
            </a:r>
            <a:r>
              <a:rPr sz="1400" spc="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ProductNumber,</a:t>
            </a:r>
            <a:r>
              <a:rPr sz="1400" spc="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Name,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SafetyStockLevel,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ReOrderPoint</a:t>
            </a:r>
            <a:endParaRPr sz="1400">
              <a:latin typeface="Courier New"/>
              <a:cs typeface="Courier New"/>
            </a:endParaRPr>
          </a:p>
          <a:p>
            <a:pPr marL="91440" marR="5118100">
              <a:lnSpc>
                <a:spcPct val="12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FROM </a:t>
            </a:r>
            <a:r>
              <a:rPr sz="1400" spc="-10" dirty="0">
                <a:latin typeface="Courier New"/>
                <a:cs typeface="Courier New"/>
              </a:rPr>
              <a:t>Production.Product;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GO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0533" y="301752"/>
            <a:ext cx="2692806" cy="34632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62000" y="3389376"/>
            <a:ext cx="7772400" cy="69532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DROP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VIEW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&lt;view_name&gt;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7427" y="2863595"/>
            <a:ext cx="1074420" cy="38862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9740" y="1011173"/>
            <a:ext cx="8156575" cy="215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removed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database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DROP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VIEW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statement.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7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When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dropped,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remains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unaffected.</a:t>
            </a:r>
            <a:endParaRPr sz="1800">
              <a:latin typeface="Calibri"/>
              <a:cs typeface="Calibri"/>
            </a:endParaRPr>
          </a:p>
          <a:p>
            <a:pPr marL="354330" marR="5080" indent="-3422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definition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associated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deleted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20" dirty="0">
                <a:latin typeface="Calibri"/>
                <a:cs typeface="Calibri"/>
              </a:rPr>
              <a:t>system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catalog.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permissions</a:t>
            </a:r>
            <a:r>
              <a:rPr sz="1800" spc="-15" dirty="0">
                <a:latin typeface="Calibri"/>
                <a:cs typeface="Calibri"/>
              </a:rPr>
              <a:t> 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-5" dirty="0">
                <a:latin typeface="Calibri"/>
                <a:cs typeface="Calibri"/>
              </a:rPr>
              <a:t> also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deleted.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syntax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drop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view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  <a:p>
            <a:pPr marL="412115">
              <a:lnSpc>
                <a:spcPct val="100000"/>
              </a:lnSpc>
              <a:spcBef>
                <a:spcPts val="157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459740" y="4212463"/>
            <a:ext cx="6012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deletes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5" dirty="0">
                <a:latin typeface="Calibri"/>
                <a:cs typeface="Calibri"/>
              </a:rPr>
              <a:t>view,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vwProductInfo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000" y="4648200"/>
            <a:ext cx="7772400" cy="69532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DROP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VIEW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vwProductInfo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835" y="294386"/>
            <a:ext cx="2036533" cy="26441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83540" y="1161034"/>
            <a:ext cx="607250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330" algn="l"/>
              </a:tabLst>
            </a:pPr>
            <a:r>
              <a:rPr sz="1800" dirty="0">
                <a:latin typeface="Calibri"/>
                <a:cs typeface="Calibri"/>
              </a:rPr>
              <a:t>An SQL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Server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database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two </a:t>
            </a:r>
            <a:r>
              <a:rPr sz="1800" dirty="0">
                <a:latin typeface="Calibri"/>
                <a:cs typeface="Calibri"/>
              </a:rPr>
              <a:t>main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categories</a:t>
            </a:r>
            <a:r>
              <a:rPr sz="1800" spc="-5" dirty="0">
                <a:latin typeface="Calibri"/>
                <a:cs typeface="Calibri"/>
              </a:rPr>
              <a:t> 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objects:</a:t>
            </a:r>
            <a:endParaRPr sz="1800">
              <a:latin typeface="Calibri"/>
              <a:cs typeface="Calibri"/>
            </a:endParaRPr>
          </a:p>
          <a:p>
            <a:pPr marL="811530" lvl="1" indent="-342265">
              <a:lnSpc>
                <a:spcPct val="100000"/>
              </a:lnSpc>
              <a:buFont typeface="Arial MT"/>
              <a:buChar char="•"/>
              <a:tabLst>
                <a:tab pos="810895" algn="l"/>
                <a:tab pos="812165" algn="l"/>
              </a:tabLst>
            </a:pPr>
            <a:r>
              <a:rPr sz="1800" dirty="0">
                <a:latin typeface="Calibri"/>
                <a:cs typeface="Calibri"/>
              </a:rPr>
              <a:t>those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marL="811530" lvl="1" indent="-342265">
              <a:lnSpc>
                <a:spcPct val="100000"/>
              </a:lnSpc>
              <a:buFont typeface="Arial MT"/>
              <a:buChar char="•"/>
              <a:tabLst>
                <a:tab pos="810895" algn="l"/>
                <a:tab pos="812165" algn="l"/>
              </a:tabLst>
            </a:pPr>
            <a:r>
              <a:rPr sz="1800" dirty="0">
                <a:latin typeface="Calibri"/>
                <a:cs typeface="Calibri"/>
              </a:rPr>
              <a:t>those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access,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manipulate,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provide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access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353695" indent="-341630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330" algn="l"/>
              </a:tabLst>
            </a:pPr>
            <a:r>
              <a:rPr sz="1800" spc="-10" dirty="0">
                <a:latin typeface="Calibri"/>
                <a:cs typeface="Calibri"/>
              </a:rPr>
              <a:t>Views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belong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latter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category.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0533" y="294386"/>
            <a:ext cx="3354984" cy="26441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62000" y="3035807"/>
            <a:ext cx="7772400" cy="69659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sp_helptext</a:t>
            </a:r>
            <a:r>
              <a:rPr sz="1400" spc="-7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&lt;view_name&gt;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7427" y="2511551"/>
            <a:ext cx="1074420" cy="38709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9740" y="1020317"/>
            <a:ext cx="8128634" cy="179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definition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helps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understand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derived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source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09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sp_helptext</a:t>
            </a:r>
            <a:r>
              <a:rPr sz="1800" spc="-705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displays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related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70"/>
              </a:spcBef>
            </a:pPr>
            <a:r>
              <a:rPr sz="1800" spc="-5" dirty="0">
                <a:latin typeface="Calibri"/>
                <a:cs typeface="Calibri"/>
              </a:rPr>
              <a:t>name 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given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its </a:t>
            </a:r>
            <a:r>
              <a:rPr sz="1800" spc="-30" dirty="0">
                <a:latin typeface="Calibri"/>
                <a:cs typeface="Calibri"/>
              </a:rPr>
              <a:t>parameter.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syntax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view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definition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  <a:p>
            <a:pPr marL="412115">
              <a:lnSpc>
                <a:spcPct val="100000"/>
              </a:lnSpc>
              <a:spcBef>
                <a:spcPts val="95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740" y="3743325"/>
            <a:ext cx="7952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view,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vwProductPrice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000" y="4178808"/>
            <a:ext cx="7772400" cy="69659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EXEC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sp_helptext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vwProductPrice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740" y="4895850"/>
            <a:ext cx="81114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execution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definition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dirty="0">
                <a:latin typeface="Calibri"/>
                <a:cs typeface="Calibri"/>
              </a:rPr>
              <a:t> as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92679" y="5478779"/>
            <a:ext cx="4084320" cy="1074420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4131"/>
            <a:ext cx="6704812" cy="3539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20317"/>
            <a:ext cx="8156575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ts val="2125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When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derived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include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</a:pPr>
            <a:r>
              <a:rPr sz="1800" spc="-5" dirty="0">
                <a:latin typeface="Courier New"/>
                <a:cs typeface="Courier New"/>
              </a:rPr>
              <a:t>CREAT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VIE</a:t>
            </a:r>
            <a:r>
              <a:rPr sz="1800" dirty="0">
                <a:latin typeface="Courier New"/>
                <a:cs typeface="Courier New"/>
              </a:rPr>
              <a:t>W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spcBef>
                <a:spcPts val="7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Consider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make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</a:pPr>
            <a:r>
              <a:rPr sz="1800" spc="-5" dirty="0">
                <a:latin typeface="Courier New"/>
                <a:cs typeface="Courier New"/>
              </a:rPr>
              <a:t>AVG(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nc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000" y="2209800"/>
            <a:ext cx="7772400" cy="181102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VIEW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vwProduct_Details</a:t>
            </a:r>
            <a:endParaRPr sz="1400">
              <a:latin typeface="Courier New"/>
              <a:cs typeface="Courier New"/>
            </a:endParaRPr>
          </a:p>
          <a:p>
            <a:pPr marL="91440" marR="703262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AS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SELECT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Courier New"/>
                <a:cs typeface="Courier New"/>
              </a:rPr>
              <a:t>ProductName,</a:t>
            </a:r>
            <a:endParaRPr sz="1400">
              <a:latin typeface="Courier New"/>
              <a:cs typeface="Courier New"/>
            </a:endParaRPr>
          </a:p>
          <a:p>
            <a:pPr marL="91440" marR="511810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AVG(Rate)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AS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AverageRate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 </a:t>
            </a:r>
            <a:r>
              <a:rPr sz="1400" spc="-10" dirty="0">
                <a:latin typeface="Courier New"/>
                <a:cs typeface="Courier New"/>
              </a:rPr>
              <a:t>Product_Details </a:t>
            </a:r>
            <a:r>
              <a:rPr sz="1400" spc="-5" dirty="0">
                <a:latin typeface="Courier New"/>
                <a:cs typeface="Courier New"/>
              </a:rPr>
              <a:t> GROUP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BY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ProductName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4115561"/>
            <a:ext cx="8090534" cy="85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Here,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ourier New"/>
                <a:cs typeface="Courier New"/>
              </a:rPr>
              <a:t>AVG()</a:t>
            </a:r>
            <a:r>
              <a:rPr sz="1800" spc="-68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calculates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average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similar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products</a:t>
            </a:r>
            <a:r>
              <a:rPr sz="1800" spc="-5" dirty="0">
                <a:latin typeface="Calibri"/>
                <a:cs typeface="Calibri"/>
              </a:rPr>
              <a:t> by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dirty="0">
                <a:latin typeface="Calibri"/>
                <a:cs typeface="Calibri"/>
              </a:rPr>
              <a:t> a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GROU</a:t>
            </a:r>
            <a:r>
              <a:rPr sz="1800" dirty="0">
                <a:latin typeface="Courier New"/>
                <a:cs typeface="Courier New"/>
              </a:rPr>
              <a:t>P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</a:t>
            </a:r>
            <a:r>
              <a:rPr sz="1800" dirty="0">
                <a:latin typeface="Courier New"/>
                <a:cs typeface="Courier New"/>
              </a:rPr>
              <a:t>Y</a:t>
            </a:r>
            <a:r>
              <a:rPr sz="1800" spc="-67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au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7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shows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5" dirty="0">
                <a:latin typeface="Calibri"/>
                <a:cs typeface="Calibri"/>
              </a:rPr>
              <a:t>result</a:t>
            </a:r>
            <a:r>
              <a:rPr sz="1800" dirty="0">
                <a:latin typeface="Calibri"/>
                <a:cs typeface="Calibri"/>
              </a:rPr>
              <a:t> when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queried.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09800" y="5105400"/>
            <a:ext cx="4309872" cy="114300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306831"/>
            <a:ext cx="3421862" cy="25336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062227"/>
            <a:ext cx="8161020" cy="8473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182370"/>
            <a:ext cx="7867650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CHECK OPTION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used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enforce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domain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integrity;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checks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definition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that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r>
              <a:rPr sz="1800" spc="-6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conditions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SELECT</a:t>
            </a:r>
            <a:r>
              <a:rPr sz="1800" spc="-6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statement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violated.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76427" y="1976627"/>
            <a:ext cx="8161020" cy="771525"/>
            <a:chOff x="376427" y="1976627"/>
            <a:chExt cx="8161020" cy="77152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427" y="1976627"/>
              <a:ext cx="8161020" cy="7711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151" y="1982723"/>
              <a:ext cx="8020811" cy="76504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62000" y="3797808"/>
            <a:ext cx="7772400" cy="95440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VIEW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&lt;view_name&gt;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select_statement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[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WITH </a:t>
            </a:r>
            <a:r>
              <a:rPr sz="1400" spc="-5" dirty="0">
                <a:latin typeface="Courier New"/>
                <a:cs typeface="Courier New"/>
              </a:rPr>
              <a:t>CHECK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OPTION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]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7427" y="3273552"/>
            <a:ext cx="1074420" cy="38709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59740" y="2683181"/>
            <a:ext cx="7192009" cy="89217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35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syntax </a:t>
            </a:r>
            <a:r>
              <a:rPr sz="1800" spc="-5" dirty="0">
                <a:latin typeface="Calibri"/>
                <a:cs typeface="Calibri"/>
              </a:rPr>
              <a:t>used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CHECK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OPTION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  <a:p>
            <a:pPr marL="412115">
              <a:lnSpc>
                <a:spcPct val="100000"/>
              </a:lnSpc>
              <a:spcBef>
                <a:spcPts val="125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612140" y="4817745"/>
            <a:ext cx="791590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where,</a:t>
            </a:r>
            <a:endParaRPr sz="1800">
              <a:latin typeface="Calibri"/>
              <a:cs typeface="Calibri"/>
            </a:endParaRPr>
          </a:p>
          <a:p>
            <a:pPr marL="244475">
              <a:lnSpc>
                <a:spcPts val="2125"/>
              </a:lnSpc>
            </a:pPr>
            <a:r>
              <a:rPr sz="1800" spc="-5" dirty="0">
                <a:latin typeface="Courier New"/>
                <a:cs typeface="Courier New"/>
              </a:rPr>
              <a:t>WITH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CHECK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OPTION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modified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continues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marL="244475">
              <a:lnSpc>
                <a:spcPct val="100000"/>
              </a:lnSpc>
              <a:spcBef>
                <a:spcPts val="70"/>
              </a:spcBef>
            </a:pPr>
            <a:r>
              <a:rPr sz="1800" spc="-5" dirty="0">
                <a:latin typeface="Calibri"/>
                <a:cs typeface="Calibri"/>
              </a:rPr>
              <a:t>satisfy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definition.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306831"/>
            <a:ext cx="3421862" cy="2533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11173"/>
            <a:ext cx="68345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re-creates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vwProductInfo</a:t>
            </a:r>
            <a:r>
              <a:rPr sz="1800" b="1" spc="-6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having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SafetySt</a:t>
            </a:r>
            <a:r>
              <a:rPr sz="1800" spc="-15" dirty="0">
                <a:latin typeface="Courier New"/>
                <a:cs typeface="Courier New"/>
              </a:rPr>
              <a:t>o</a:t>
            </a:r>
            <a:r>
              <a:rPr sz="1800" spc="-5" dirty="0">
                <a:latin typeface="Courier New"/>
                <a:cs typeface="Courier New"/>
              </a:rPr>
              <a:t>c</a:t>
            </a:r>
            <a:r>
              <a:rPr sz="1800" spc="-15" dirty="0">
                <a:latin typeface="Courier New"/>
                <a:cs typeface="Courier New"/>
              </a:rPr>
              <a:t>k</a:t>
            </a:r>
            <a:r>
              <a:rPr sz="1800" spc="-5" dirty="0">
                <a:latin typeface="Courier New"/>
                <a:cs typeface="Courier New"/>
              </a:rPr>
              <a:t>Le</a:t>
            </a:r>
            <a:r>
              <a:rPr sz="1800" spc="-15" dirty="0">
                <a:latin typeface="Courier New"/>
                <a:cs typeface="Courier New"/>
              </a:rPr>
              <a:t>v</a:t>
            </a:r>
            <a:r>
              <a:rPr sz="1800" spc="-5" dirty="0">
                <a:latin typeface="Courier New"/>
                <a:cs typeface="Courier New"/>
              </a:rPr>
              <a:t>e</a:t>
            </a:r>
            <a:r>
              <a:rPr sz="1800" dirty="0">
                <a:latin typeface="Courier New"/>
                <a:cs typeface="Courier New"/>
              </a:rPr>
              <a:t>l</a:t>
            </a:r>
            <a:r>
              <a:rPr sz="1800" spc="-68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equal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1000: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62000" y="1694688"/>
            <a:ext cx="7772400" cy="181102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VIEW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vwProductInfo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endParaRPr sz="1400">
              <a:latin typeface="Courier New"/>
              <a:cs typeface="Courier New"/>
            </a:endParaRPr>
          </a:p>
          <a:p>
            <a:pPr marL="91440" marR="192722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ProductID,</a:t>
            </a:r>
            <a:r>
              <a:rPr sz="1400" spc="4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ProductNumber,Name,SafetyStockLevel,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ReOrderPoint</a:t>
            </a:r>
            <a:endParaRPr sz="1400">
              <a:latin typeface="Courier New"/>
              <a:cs typeface="Courier New"/>
            </a:endParaRPr>
          </a:p>
          <a:p>
            <a:pPr marL="91440" marR="4587240">
              <a:lnSpc>
                <a:spcPts val="2020"/>
              </a:lnSpc>
              <a:spcBef>
                <a:spcPts val="120"/>
              </a:spcBef>
            </a:pP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994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Production.Product </a:t>
            </a:r>
            <a:r>
              <a:rPr sz="1400" spc="-5" dirty="0">
                <a:latin typeface="Courier New"/>
                <a:cs typeface="Courier New"/>
              </a:rPr>
              <a:t> WHERE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SafetyStockLevel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&lt;=1000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WITH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CHECK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OPTION;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1400" spc="-5" dirty="0">
                <a:latin typeface="Courier New"/>
                <a:cs typeface="Courier New"/>
              </a:rPr>
              <a:t>GO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3630548"/>
            <a:ext cx="8124825" cy="8578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54330" marR="5080" indent="-342265">
              <a:lnSpc>
                <a:spcPct val="101699"/>
              </a:lnSpc>
              <a:spcBef>
                <a:spcPts val="6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In the </a:t>
            </a:r>
            <a:r>
              <a:rPr sz="1800" spc="-10" dirty="0">
                <a:latin typeface="Calibri"/>
                <a:cs typeface="Calibri"/>
              </a:rPr>
              <a:t>following code </a:t>
            </a:r>
            <a:r>
              <a:rPr sz="1800" spc="-5" dirty="0">
                <a:latin typeface="Calibri"/>
                <a:cs typeface="Calibri"/>
              </a:rPr>
              <a:t>snippet,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dirty="0">
                <a:latin typeface="Courier New"/>
                <a:cs typeface="Courier New"/>
              </a:rPr>
              <a:t>UPDATE </a:t>
            </a:r>
            <a:r>
              <a:rPr sz="1800" spc="-15" dirty="0">
                <a:latin typeface="Calibri"/>
                <a:cs typeface="Calibri"/>
              </a:rPr>
              <a:t>statement </a:t>
            </a:r>
            <a:r>
              <a:rPr sz="1800" spc="-5" dirty="0">
                <a:latin typeface="Calibri"/>
                <a:cs typeface="Calibri"/>
              </a:rPr>
              <a:t>is used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modify the </a:t>
            </a:r>
            <a:r>
              <a:rPr sz="1800" spc="-5" dirty="0">
                <a:latin typeface="Calibri"/>
                <a:cs typeface="Calibri"/>
              </a:rPr>
              <a:t>view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vwProductInfo</a:t>
            </a:r>
            <a:r>
              <a:rPr sz="1800" b="1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changing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SafetyStockLevel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having</a:t>
            </a:r>
            <a:r>
              <a:rPr sz="1800" dirty="0">
                <a:latin typeface="Calibri"/>
                <a:cs typeface="Calibri"/>
              </a:rPr>
              <a:t> id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321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2500.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000" y="4608576"/>
            <a:ext cx="7772400" cy="966469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91440" marR="267144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UPDATE vwProductInfo SET SafetyStockLevel= 2500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WHERE</a:t>
            </a:r>
            <a:r>
              <a:rPr sz="1400" spc="-10" dirty="0">
                <a:latin typeface="Courier New"/>
                <a:cs typeface="Courier New"/>
              </a:rPr>
              <a:t> ProductID=321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" y="5639816"/>
            <a:ext cx="768095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UPDATE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statement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fails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execute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violates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definition,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SafetyStockLevel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must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 </a:t>
            </a:r>
            <a:r>
              <a:rPr sz="1800" dirty="0">
                <a:latin typeface="Calibri"/>
                <a:cs typeface="Calibri"/>
              </a:rPr>
              <a:t>equal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1000.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Thus, no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rows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affected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vwProductInfo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6426" y="301752"/>
            <a:ext cx="5118963" cy="3418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062227"/>
            <a:ext cx="8161020" cy="7635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140714"/>
            <a:ext cx="7692390" cy="548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6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bound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schema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SCHEMABINDING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6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option.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6427" y="2662427"/>
            <a:ext cx="8161020" cy="76352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76427" y="1900427"/>
            <a:ext cx="8161020" cy="695325"/>
            <a:chOff x="376427" y="1900427"/>
            <a:chExt cx="8161020" cy="69532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1900427"/>
              <a:ext cx="8161020" cy="6949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1906523"/>
              <a:ext cx="8020811" cy="68884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9176" y="2742691"/>
            <a:ext cx="757237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definition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modified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deleted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remove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dependencies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that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modified.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6427" y="3500628"/>
            <a:ext cx="8161020" cy="695325"/>
            <a:chOff x="376427" y="3500628"/>
            <a:chExt cx="8161020" cy="69532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3500628"/>
              <a:ext cx="8161020" cy="6934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3506724"/>
              <a:ext cx="8020811" cy="688848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2627" y="4680203"/>
            <a:ext cx="1074420" cy="38861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57200" y="5273040"/>
            <a:ext cx="8001000" cy="518159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5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VIEW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&lt;view_name&gt;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WITH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SCHEMABINDING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5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&lt;select_statement&gt;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459740" y="5926023"/>
            <a:ext cx="4472305" cy="565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where,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ts val="2125"/>
              </a:lnSpc>
            </a:pPr>
            <a:r>
              <a:rPr sz="1800" spc="-5" dirty="0">
                <a:latin typeface="Courier New"/>
                <a:cs typeface="Courier New"/>
              </a:rPr>
              <a:t>view_name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name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view.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9740" y="4085970"/>
            <a:ext cx="7914005" cy="89725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37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syntax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SCHEMABINDING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option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  <a:p>
            <a:pPr marL="107314">
              <a:lnSpc>
                <a:spcPct val="100000"/>
              </a:lnSpc>
              <a:spcBef>
                <a:spcPts val="127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6426" y="301752"/>
            <a:ext cx="5118963" cy="3418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62355"/>
            <a:ext cx="8017509" cy="1648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urier New"/>
                <a:cs typeface="Courier New"/>
              </a:rPr>
              <a:t>WITH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SCHEMABINDING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 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view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bound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schema.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ourier New"/>
                <a:cs typeface="Courier New"/>
              </a:rPr>
              <a:t>select_statement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SELECT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statement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defines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view.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Calibri"/>
              <a:cs typeface="Calibri"/>
            </a:endParaRPr>
          </a:p>
          <a:p>
            <a:pPr marL="354330" marR="508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 code </a:t>
            </a:r>
            <a:r>
              <a:rPr sz="1800" spc="-5" dirty="0">
                <a:latin typeface="Calibri"/>
                <a:cs typeface="Calibri"/>
              </a:rPr>
              <a:t>snippet </a:t>
            </a:r>
            <a:r>
              <a:rPr sz="1800" spc="-15" dirty="0">
                <a:latin typeface="Calibri"/>
                <a:cs typeface="Calibri"/>
              </a:rPr>
              <a:t>creates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view </a:t>
            </a:r>
            <a:r>
              <a:rPr sz="1800" b="1" spc="-10" dirty="0">
                <a:latin typeface="Courier New"/>
                <a:cs typeface="Courier New"/>
              </a:rPr>
              <a:t>vwNewProductInfo </a:t>
            </a:r>
            <a:r>
              <a:rPr sz="1800" spc="-5" dirty="0">
                <a:latin typeface="Calibri"/>
                <a:cs typeface="Calibri"/>
              </a:rPr>
              <a:t>with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SCHEMABINDING</a:t>
            </a:r>
            <a:r>
              <a:rPr sz="1800" spc="-70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option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bind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Production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schema,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schema of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Product</a:t>
            </a:r>
            <a:r>
              <a:rPr sz="1800" spc="-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62000" y="2743200"/>
            <a:ext cx="7772400" cy="129413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VIEW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vwNewProductInfo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WITH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SCHEMABINDING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endParaRPr sz="1400">
              <a:latin typeface="Courier New"/>
              <a:cs typeface="Courier New"/>
            </a:endParaRPr>
          </a:p>
          <a:p>
            <a:pPr marL="91440" marR="182054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SELECT ProductID, ProductNumber, Name, SafetyStockLevel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 </a:t>
            </a:r>
            <a:r>
              <a:rPr sz="1400" spc="-10" dirty="0">
                <a:latin typeface="Courier New"/>
                <a:cs typeface="Courier New"/>
              </a:rPr>
              <a:t>Production.Product;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GO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67231" y="294386"/>
            <a:ext cx="4090670" cy="353695"/>
            <a:chOff x="1167231" y="294386"/>
            <a:chExt cx="4090670" cy="35369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231" y="301752"/>
              <a:ext cx="960653" cy="3463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9103" y="294386"/>
              <a:ext cx="2470149" cy="3492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7170" y="309118"/>
              <a:ext cx="154812" cy="2462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2176" y="306832"/>
              <a:ext cx="285368" cy="25184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7427" y="3121151"/>
            <a:ext cx="1074420" cy="38709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59740" y="1011173"/>
            <a:ext cx="8308340" cy="2411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sp_refreshview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updates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metadata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view.</a:t>
            </a:r>
            <a:endParaRPr sz="1800">
              <a:latin typeface="Calibri"/>
              <a:cs typeface="Calibri"/>
            </a:endParaRPr>
          </a:p>
          <a:p>
            <a:pPr marL="354330" marR="5080" indent="-342265">
              <a:lnSpc>
                <a:spcPts val="2230"/>
              </a:lnSpc>
              <a:spcBef>
                <a:spcPts val="1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ourier New"/>
                <a:cs typeface="Courier New"/>
              </a:rPr>
              <a:t>sp_refreshview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executed,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metadata</a:t>
            </a:r>
            <a:r>
              <a:rPr sz="1800" spc="-5" dirty="0">
                <a:latin typeface="Calibri"/>
                <a:cs typeface="Calibri"/>
              </a:rPr>
              <a:t> 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updated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reflect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5" dirty="0">
                <a:latin typeface="Calibri"/>
                <a:cs typeface="Calibri"/>
              </a:rPr>
              <a:t>changes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039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generation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unexpected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queried.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sp_refreshview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zero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execution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  <a:spcBef>
                <a:spcPts val="75"/>
              </a:spcBef>
            </a:pPr>
            <a:r>
              <a:rPr sz="1800" spc="-5" dirty="0">
                <a:latin typeface="Calibri"/>
                <a:cs typeface="Calibri"/>
              </a:rPr>
              <a:t>successful or </a:t>
            </a:r>
            <a:r>
              <a:rPr sz="1800" spc="-10" dirty="0">
                <a:latin typeface="Calibri"/>
                <a:cs typeface="Calibri"/>
              </a:rPr>
              <a:t>returns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non-zero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case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execution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failed.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syntax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run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sp_refreshview</a:t>
            </a:r>
            <a:r>
              <a:rPr sz="1800" spc="-705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  <a:p>
            <a:pPr marL="412115">
              <a:lnSpc>
                <a:spcPct val="100000"/>
              </a:lnSpc>
              <a:spcBef>
                <a:spcPts val="150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762000" y="3657600"/>
            <a:ext cx="8001000" cy="70739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sp_refreshview</a:t>
            </a:r>
            <a:r>
              <a:rPr sz="1400" spc="-7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'&lt;view_name&gt;‘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2000" y="5029200"/>
            <a:ext cx="8001000" cy="155194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TABLE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Customers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(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CustID</a:t>
            </a:r>
            <a:r>
              <a:rPr sz="1400" spc="-7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int,</a:t>
            </a:r>
            <a:endParaRPr sz="1400">
              <a:latin typeface="Courier New"/>
              <a:cs typeface="Courier New"/>
            </a:endParaRPr>
          </a:p>
          <a:p>
            <a:pPr marL="91440" marR="5665470">
              <a:lnSpc>
                <a:spcPct val="12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CustName</a:t>
            </a:r>
            <a:r>
              <a:rPr sz="1400" spc="-9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varchar(50),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Address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varchar(60)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4"/>
              </a:spcBef>
            </a:pPr>
            <a:r>
              <a:rPr sz="1400" dirty="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9740" y="4429505"/>
            <a:ext cx="81616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Customers</a:t>
            </a:r>
            <a:r>
              <a:rPr sz="1800" b="1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CustID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CustName</a:t>
            </a:r>
            <a:r>
              <a:rPr sz="1800" spc="-5" dirty="0">
                <a:latin typeface="Calibri"/>
                <a:cs typeface="Calibri"/>
              </a:rPr>
              <a:t>,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Address</a:t>
            </a:r>
            <a:r>
              <a:rPr sz="1800" b="1" spc="-71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67231" y="294386"/>
            <a:ext cx="4090670" cy="353695"/>
            <a:chOff x="1167231" y="294386"/>
            <a:chExt cx="4090670" cy="35369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231" y="301752"/>
              <a:ext cx="960653" cy="3463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9103" y="294386"/>
              <a:ext cx="2470149" cy="3492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8568" y="306832"/>
              <a:ext cx="458978" cy="25184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62000" y="1524000"/>
            <a:ext cx="8001000" cy="77597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VIEW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vwCustomers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AS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*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FROM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Customers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459740" y="923290"/>
            <a:ext cx="72174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vwCustomers</a:t>
            </a:r>
            <a:r>
              <a:rPr sz="1800" b="1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based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b="1" spc="-10" dirty="0">
                <a:latin typeface="Courier New"/>
                <a:cs typeface="Courier New"/>
              </a:rPr>
              <a:t>Customers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2000" y="2721864"/>
            <a:ext cx="8001000" cy="70739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*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FROM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vwCustomers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9740" y="2371471"/>
            <a:ext cx="6380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2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od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ip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50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ecu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SELEC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q</a:t>
            </a:r>
            <a:r>
              <a:rPr sz="1800" dirty="0">
                <a:latin typeface="Calibri"/>
                <a:cs typeface="Calibri"/>
              </a:rPr>
              <a:t>ue</a:t>
            </a:r>
            <a:r>
              <a:rPr sz="1800" spc="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v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125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9740" y="3514725"/>
            <a:ext cx="81565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three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columns,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CustID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CustName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Address</a:t>
            </a:r>
            <a:r>
              <a:rPr sz="1800" spc="-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uses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ALTER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TABLE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statement</a:t>
            </a:r>
            <a:r>
              <a:rPr sz="1800" spc="-10" dirty="0">
                <a:latin typeface="Calibri"/>
                <a:cs typeface="Calibri"/>
              </a:rPr>
              <a:t> 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Age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Customers</a:t>
            </a:r>
            <a:r>
              <a:rPr sz="1800" spc="-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2000" y="4419600"/>
            <a:ext cx="8001000" cy="70739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ALTER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TABLE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Customers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ADD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Age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int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9740" y="5267705"/>
            <a:ext cx="6380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2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od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ip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50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ecu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SELEC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q</a:t>
            </a:r>
            <a:r>
              <a:rPr sz="1800" dirty="0">
                <a:latin typeface="Calibri"/>
                <a:cs typeface="Calibri"/>
              </a:rPr>
              <a:t>ue</a:t>
            </a:r>
            <a:r>
              <a:rPr sz="1800" spc="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v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125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2000" y="5715000"/>
            <a:ext cx="8001000" cy="70739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*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FROM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vwCustomers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67231" y="294386"/>
            <a:ext cx="4090670" cy="353695"/>
            <a:chOff x="1167231" y="294386"/>
            <a:chExt cx="4090670" cy="35369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231" y="301752"/>
              <a:ext cx="960653" cy="3463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9103" y="294386"/>
              <a:ext cx="2470149" cy="3492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0472" y="306832"/>
              <a:ext cx="457073" cy="25184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62000" y="1891283"/>
            <a:ext cx="8001000" cy="70739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EXEC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sp_refreshview </a:t>
            </a:r>
            <a:r>
              <a:rPr sz="1400" spc="-5" dirty="0">
                <a:latin typeface="Courier New"/>
                <a:cs typeface="Courier New"/>
              </a:rPr>
              <a:t>'vwCustomers‘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459740" y="923290"/>
            <a:ext cx="80886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um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Ag</a:t>
            </a:r>
            <a:r>
              <a:rPr sz="1800" b="1" dirty="0">
                <a:latin typeface="Courier New"/>
                <a:cs typeface="Courier New"/>
              </a:rPr>
              <a:t>e</a:t>
            </a:r>
            <a:r>
              <a:rPr sz="1800" b="1" spc="-6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spc="-125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54330" marR="508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8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resolve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sp_refreshview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executed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vwCustomers</a:t>
            </a:r>
            <a:r>
              <a:rPr sz="1800" b="1" spc="-68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740" y="2667380"/>
            <a:ext cx="8344534" cy="222059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4330" marR="660400" indent="-342265">
              <a:lnSpc>
                <a:spcPct val="103299"/>
              </a:lnSpc>
              <a:spcBef>
                <a:spcPts val="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Wh</a:t>
            </a:r>
            <a:r>
              <a:rPr sz="1800" dirty="0">
                <a:latin typeface="Calibri"/>
                <a:cs typeface="Calibri"/>
              </a:rPr>
              <a:t>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SELEC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q</a:t>
            </a:r>
            <a:r>
              <a:rPr sz="1800" dirty="0">
                <a:latin typeface="Calibri"/>
                <a:cs typeface="Calibri"/>
              </a:rPr>
              <a:t>ue</a:t>
            </a:r>
            <a:r>
              <a:rPr sz="1800" spc="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 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run a</a:t>
            </a:r>
            <a:r>
              <a:rPr sz="1800" spc="-3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ain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v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160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um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Ag</a:t>
            </a:r>
            <a:r>
              <a:rPr sz="1800" b="1" dirty="0">
                <a:latin typeface="Courier New"/>
                <a:cs typeface="Courier New"/>
              </a:rPr>
              <a:t>e</a:t>
            </a:r>
            <a:r>
              <a:rPr sz="1800" b="1" spc="-6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 </a:t>
            </a:r>
            <a:r>
              <a:rPr sz="1800" spc="-5" dirty="0">
                <a:latin typeface="Calibri"/>
                <a:cs typeface="Calibri"/>
              </a:rPr>
              <a:t>output.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09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is 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ause 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sp_refre</a:t>
            </a:r>
            <a:r>
              <a:rPr sz="1800" spc="-15" dirty="0">
                <a:latin typeface="Courier New"/>
                <a:cs typeface="Courier New"/>
              </a:rPr>
              <a:t>s</a:t>
            </a:r>
            <a:r>
              <a:rPr sz="1800" spc="-5" dirty="0">
                <a:latin typeface="Courier New"/>
                <a:cs typeface="Courier New"/>
              </a:rPr>
              <a:t>h</a:t>
            </a:r>
            <a:r>
              <a:rPr sz="1800" spc="-15" dirty="0">
                <a:latin typeface="Courier New"/>
                <a:cs typeface="Courier New"/>
              </a:rPr>
              <a:t>v</a:t>
            </a:r>
            <a:r>
              <a:rPr sz="1800" spc="-5" dirty="0">
                <a:latin typeface="Courier New"/>
                <a:cs typeface="Courier New"/>
              </a:rPr>
              <a:t>ie</a:t>
            </a:r>
            <a:r>
              <a:rPr sz="1800" dirty="0">
                <a:latin typeface="Courier New"/>
                <a:cs typeface="Courier New"/>
              </a:rPr>
              <a:t>w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edu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es</a:t>
            </a:r>
            <a:r>
              <a:rPr sz="1800" spc="-5" dirty="0">
                <a:latin typeface="Calibri"/>
                <a:cs typeface="Calibri"/>
              </a:rPr>
              <a:t>he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m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ad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vwCustomers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Consider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schema-bound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dependent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Production.Product</a:t>
            </a:r>
            <a:endParaRPr sz="1800">
              <a:latin typeface="Courier New"/>
              <a:cs typeface="Courier New"/>
            </a:endParaRPr>
          </a:p>
          <a:p>
            <a:pPr marL="354330">
              <a:lnSpc>
                <a:spcPts val="2125"/>
              </a:lnSpc>
              <a:spcBef>
                <a:spcPts val="70"/>
              </a:spcBef>
            </a:pPr>
            <a:r>
              <a:rPr sz="1800" spc="-5" dirty="0"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tries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modify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dirty="0">
                <a:latin typeface="Calibri"/>
                <a:cs typeface="Calibri"/>
              </a:rPr>
              <a:t> type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ProductID</a:t>
            </a:r>
            <a:r>
              <a:rPr sz="1800" b="1" spc="-70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Courier New"/>
                <a:cs typeface="Courier New"/>
              </a:rPr>
              <a:t>Production.Product</a:t>
            </a:r>
            <a:r>
              <a:rPr sz="1800" b="1" spc="-5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int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varchar(7)</a:t>
            </a:r>
            <a:r>
              <a:rPr sz="1800" spc="-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2000" y="5029200"/>
            <a:ext cx="8001000" cy="70739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ALTER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TABLE </a:t>
            </a:r>
            <a:r>
              <a:rPr sz="1400" spc="-10" dirty="0">
                <a:latin typeface="Courier New"/>
                <a:cs typeface="Courier New"/>
              </a:rPr>
              <a:t>Production.Product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ALTER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COLUMN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ProductID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varchar(7)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9740" y="5810503"/>
            <a:ext cx="80295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error</a:t>
            </a:r>
            <a:r>
              <a:rPr sz="1800" spc="-5" dirty="0">
                <a:latin typeface="Calibri"/>
                <a:cs typeface="Calibri"/>
              </a:rPr>
              <a:t> message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schema-bound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vwNewProductInfo</a:t>
            </a:r>
            <a:r>
              <a:rPr sz="1800" b="1" spc="-68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hence,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cannot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altered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violates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definition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view.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6426" y="294386"/>
            <a:ext cx="2921609" cy="26441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063752"/>
            <a:ext cx="8161020" cy="67817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100454"/>
            <a:ext cx="7663180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procedure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Transact-SQL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statements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single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block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code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performs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task.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6427" y="2510027"/>
            <a:ext cx="8161020" cy="67970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76427" y="1822704"/>
            <a:ext cx="8161020" cy="620395"/>
            <a:chOff x="376427" y="1822704"/>
            <a:chExt cx="8161020" cy="62039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1822704"/>
              <a:ext cx="8161020" cy="6187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1828800"/>
              <a:ext cx="8020811" cy="61417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9176" y="2548509"/>
            <a:ext cx="6960870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procedure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also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reference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.NET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Framework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Common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5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Runtime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(CLR)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method.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6427" y="3270503"/>
            <a:ext cx="8161020" cy="620395"/>
            <a:chOff x="376427" y="3270503"/>
            <a:chExt cx="8161020" cy="62039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3270503"/>
              <a:ext cx="8161020" cy="6187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3276599"/>
              <a:ext cx="8020811" cy="614172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3973067"/>
            <a:ext cx="8161020" cy="679704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922019" y="5073396"/>
            <a:ext cx="2971800" cy="291465"/>
            <a:chOff x="922019" y="5073396"/>
            <a:chExt cx="2971800" cy="291465"/>
          </a:xfrm>
        </p:grpSpPr>
        <p:sp>
          <p:nvSpPr>
            <p:cNvPr id="20" name="object 20"/>
            <p:cNvSpPr/>
            <p:nvPr/>
          </p:nvSpPr>
          <p:spPr>
            <a:xfrm>
              <a:off x="934973" y="5086350"/>
              <a:ext cx="2946400" cy="265430"/>
            </a:xfrm>
            <a:custGeom>
              <a:avLst/>
              <a:gdLst/>
              <a:ahLst/>
              <a:cxnLst/>
              <a:rect l="l" t="t" r="r" b="b"/>
              <a:pathLst>
                <a:path w="2946400" h="265429">
                  <a:moveTo>
                    <a:pt x="2901696" y="0"/>
                  </a:moveTo>
                  <a:lnTo>
                    <a:pt x="44196" y="0"/>
                  </a:lnTo>
                  <a:lnTo>
                    <a:pt x="26992" y="3476"/>
                  </a:lnTo>
                  <a:lnTo>
                    <a:pt x="12944" y="12953"/>
                  </a:lnTo>
                  <a:lnTo>
                    <a:pt x="3473" y="27003"/>
                  </a:lnTo>
                  <a:lnTo>
                    <a:pt x="0" y="44195"/>
                  </a:lnTo>
                  <a:lnTo>
                    <a:pt x="0" y="220979"/>
                  </a:lnTo>
                  <a:lnTo>
                    <a:pt x="3473" y="238172"/>
                  </a:lnTo>
                  <a:lnTo>
                    <a:pt x="12944" y="252221"/>
                  </a:lnTo>
                  <a:lnTo>
                    <a:pt x="26992" y="261699"/>
                  </a:lnTo>
                  <a:lnTo>
                    <a:pt x="44196" y="265175"/>
                  </a:lnTo>
                  <a:lnTo>
                    <a:pt x="2901696" y="265175"/>
                  </a:lnTo>
                  <a:lnTo>
                    <a:pt x="2918888" y="261699"/>
                  </a:lnTo>
                  <a:lnTo>
                    <a:pt x="2932938" y="252221"/>
                  </a:lnTo>
                  <a:lnTo>
                    <a:pt x="2942415" y="238172"/>
                  </a:lnTo>
                  <a:lnTo>
                    <a:pt x="2945892" y="220979"/>
                  </a:lnTo>
                  <a:lnTo>
                    <a:pt x="2945892" y="44195"/>
                  </a:lnTo>
                  <a:lnTo>
                    <a:pt x="2942415" y="27003"/>
                  </a:lnTo>
                  <a:lnTo>
                    <a:pt x="2932938" y="12953"/>
                  </a:lnTo>
                  <a:lnTo>
                    <a:pt x="2918888" y="3476"/>
                  </a:lnTo>
                  <a:lnTo>
                    <a:pt x="2901696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34973" y="5086350"/>
              <a:ext cx="2946400" cy="265430"/>
            </a:xfrm>
            <a:custGeom>
              <a:avLst/>
              <a:gdLst/>
              <a:ahLst/>
              <a:cxnLst/>
              <a:rect l="l" t="t" r="r" b="b"/>
              <a:pathLst>
                <a:path w="2946400" h="265429">
                  <a:moveTo>
                    <a:pt x="0" y="44195"/>
                  </a:moveTo>
                  <a:lnTo>
                    <a:pt x="3473" y="27003"/>
                  </a:lnTo>
                  <a:lnTo>
                    <a:pt x="12944" y="12953"/>
                  </a:lnTo>
                  <a:lnTo>
                    <a:pt x="26992" y="3476"/>
                  </a:lnTo>
                  <a:lnTo>
                    <a:pt x="44196" y="0"/>
                  </a:lnTo>
                  <a:lnTo>
                    <a:pt x="2901696" y="0"/>
                  </a:lnTo>
                  <a:lnTo>
                    <a:pt x="2918888" y="3476"/>
                  </a:lnTo>
                  <a:lnTo>
                    <a:pt x="2932938" y="12953"/>
                  </a:lnTo>
                  <a:lnTo>
                    <a:pt x="2942415" y="27003"/>
                  </a:lnTo>
                  <a:lnTo>
                    <a:pt x="2945892" y="44195"/>
                  </a:lnTo>
                  <a:lnTo>
                    <a:pt x="2945892" y="220979"/>
                  </a:lnTo>
                  <a:lnTo>
                    <a:pt x="2942415" y="238172"/>
                  </a:lnTo>
                  <a:lnTo>
                    <a:pt x="2932938" y="252221"/>
                  </a:lnTo>
                  <a:lnTo>
                    <a:pt x="2918888" y="261699"/>
                  </a:lnTo>
                  <a:lnTo>
                    <a:pt x="2901696" y="265175"/>
                  </a:lnTo>
                  <a:lnTo>
                    <a:pt x="44196" y="265175"/>
                  </a:lnTo>
                  <a:lnTo>
                    <a:pt x="26992" y="261699"/>
                  </a:lnTo>
                  <a:lnTo>
                    <a:pt x="12944" y="252221"/>
                  </a:lnTo>
                  <a:lnTo>
                    <a:pt x="3473" y="238172"/>
                  </a:lnTo>
                  <a:lnTo>
                    <a:pt x="0" y="220979"/>
                  </a:lnTo>
                  <a:lnTo>
                    <a:pt x="0" y="4419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912875" y="5471159"/>
            <a:ext cx="3017520" cy="291465"/>
            <a:chOff x="912875" y="5471159"/>
            <a:chExt cx="3017520" cy="291465"/>
          </a:xfrm>
        </p:grpSpPr>
        <p:sp>
          <p:nvSpPr>
            <p:cNvPr id="23" name="object 23"/>
            <p:cNvSpPr/>
            <p:nvPr/>
          </p:nvSpPr>
          <p:spPr>
            <a:xfrm>
              <a:off x="925829" y="5484113"/>
              <a:ext cx="2992120" cy="265430"/>
            </a:xfrm>
            <a:custGeom>
              <a:avLst/>
              <a:gdLst/>
              <a:ahLst/>
              <a:cxnLst/>
              <a:rect l="l" t="t" r="r" b="b"/>
              <a:pathLst>
                <a:path w="2992120" h="265429">
                  <a:moveTo>
                    <a:pt x="2947416" y="0"/>
                  </a:moveTo>
                  <a:lnTo>
                    <a:pt x="44196" y="0"/>
                  </a:lnTo>
                  <a:lnTo>
                    <a:pt x="26992" y="3476"/>
                  </a:lnTo>
                  <a:lnTo>
                    <a:pt x="12944" y="12954"/>
                  </a:lnTo>
                  <a:lnTo>
                    <a:pt x="3473" y="27003"/>
                  </a:lnTo>
                  <a:lnTo>
                    <a:pt x="0" y="44196"/>
                  </a:lnTo>
                  <a:lnTo>
                    <a:pt x="0" y="220980"/>
                  </a:lnTo>
                  <a:lnTo>
                    <a:pt x="3473" y="238183"/>
                  </a:lnTo>
                  <a:lnTo>
                    <a:pt x="12944" y="252231"/>
                  </a:lnTo>
                  <a:lnTo>
                    <a:pt x="26992" y="261702"/>
                  </a:lnTo>
                  <a:lnTo>
                    <a:pt x="44196" y="265176"/>
                  </a:lnTo>
                  <a:lnTo>
                    <a:pt x="2947416" y="265176"/>
                  </a:lnTo>
                  <a:lnTo>
                    <a:pt x="2964608" y="261702"/>
                  </a:lnTo>
                  <a:lnTo>
                    <a:pt x="2978658" y="252231"/>
                  </a:lnTo>
                  <a:lnTo>
                    <a:pt x="2988135" y="238183"/>
                  </a:lnTo>
                  <a:lnTo>
                    <a:pt x="2991612" y="220980"/>
                  </a:lnTo>
                  <a:lnTo>
                    <a:pt x="2991612" y="44196"/>
                  </a:lnTo>
                  <a:lnTo>
                    <a:pt x="2988135" y="27003"/>
                  </a:lnTo>
                  <a:lnTo>
                    <a:pt x="2978658" y="12954"/>
                  </a:lnTo>
                  <a:lnTo>
                    <a:pt x="2964608" y="3476"/>
                  </a:lnTo>
                  <a:lnTo>
                    <a:pt x="2947416" y="0"/>
                  </a:lnTo>
                  <a:close/>
                </a:path>
              </a:pathLst>
            </a:custGeom>
            <a:solidFill>
              <a:srgbClr val="5F5B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25829" y="5484113"/>
              <a:ext cx="2992120" cy="265430"/>
            </a:xfrm>
            <a:custGeom>
              <a:avLst/>
              <a:gdLst/>
              <a:ahLst/>
              <a:cxnLst/>
              <a:rect l="l" t="t" r="r" b="b"/>
              <a:pathLst>
                <a:path w="2992120" h="265429">
                  <a:moveTo>
                    <a:pt x="0" y="44196"/>
                  </a:moveTo>
                  <a:lnTo>
                    <a:pt x="3473" y="27003"/>
                  </a:lnTo>
                  <a:lnTo>
                    <a:pt x="12944" y="12954"/>
                  </a:lnTo>
                  <a:lnTo>
                    <a:pt x="26992" y="3476"/>
                  </a:lnTo>
                  <a:lnTo>
                    <a:pt x="44196" y="0"/>
                  </a:lnTo>
                  <a:lnTo>
                    <a:pt x="2947416" y="0"/>
                  </a:lnTo>
                  <a:lnTo>
                    <a:pt x="2964608" y="3476"/>
                  </a:lnTo>
                  <a:lnTo>
                    <a:pt x="2978658" y="12954"/>
                  </a:lnTo>
                  <a:lnTo>
                    <a:pt x="2988135" y="27003"/>
                  </a:lnTo>
                  <a:lnTo>
                    <a:pt x="2991612" y="44196"/>
                  </a:lnTo>
                  <a:lnTo>
                    <a:pt x="2991612" y="220980"/>
                  </a:lnTo>
                  <a:lnTo>
                    <a:pt x="2988135" y="238183"/>
                  </a:lnTo>
                  <a:lnTo>
                    <a:pt x="2978658" y="252231"/>
                  </a:lnTo>
                  <a:lnTo>
                    <a:pt x="2964608" y="261702"/>
                  </a:lnTo>
                  <a:lnTo>
                    <a:pt x="2947416" y="265176"/>
                  </a:lnTo>
                  <a:lnTo>
                    <a:pt x="44196" y="265176"/>
                  </a:lnTo>
                  <a:lnTo>
                    <a:pt x="26992" y="261702"/>
                  </a:lnTo>
                  <a:lnTo>
                    <a:pt x="12944" y="252231"/>
                  </a:lnTo>
                  <a:lnTo>
                    <a:pt x="3473" y="238183"/>
                  </a:lnTo>
                  <a:lnTo>
                    <a:pt x="0" y="220980"/>
                  </a:lnTo>
                  <a:lnTo>
                    <a:pt x="0" y="4419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912875" y="5879591"/>
            <a:ext cx="3004185" cy="291465"/>
            <a:chOff x="912875" y="5879591"/>
            <a:chExt cx="3004185" cy="291465"/>
          </a:xfrm>
        </p:grpSpPr>
        <p:sp>
          <p:nvSpPr>
            <p:cNvPr id="26" name="object 26"/>
            <p:cNvSpPr/>
            <p:nvPr/>
          </p:nvSpPr>
          <p:spPr>
            <a:xfrm>
              <a:off x="925829" y="5892545"/>
              <a:ext cx="2978150" cy="265430"/>
            </a:xfrm>
            <a:custGeom>
              <a:avLst/>
              <a:gdLst/>
              <a:ahLst/>
              <a:cxnLst/>
              <a:rect l="l" t="t" r="r" b="b"/>
              <a:pathLst>
                <a:path w="2978150" h="265429">
                  <a:moveTo>
                    <a:pt x="2933700" y="0"/>
                  </a:moveTo>
                  <a:lnTo>
                    <a:pt x="44196" y="0"/>
                  </a:lnTo>
                  <a:lnTo>
                    <a:pt x="26992" y="3473"/>
                  </a:lnTo>
                  <a:lnTo>
                    <a:pt x="12944" y="12944"/>
                  </a:lnTo>
                  <a:lnTo>
                    <a:pt x="3473" y="26992"/>
                  </a:lnTo>
                  <a:lnTo>
                    <a:pt x="0" y="44195"/>
                  </a:lnTo>
                  <a:lnTo>
                    <a:pt x="0" y="220979"/>
                  </a:lnTo>
                  <a:lnTo>
                    <a:pt x="3473" y="238183"/>
                  </a:lnTo>
                  <a:lnTo>
                    <a:pt x="12944" y="252231"/>
                  </a:lnTo>
                  <a:lnTo>
                    <a:pt x="26992" y="261702"/>
                  </a:lnTo>
                  <a:lnTo>
                    <a:pt x="44196" y="265175"/>
                  </a:lnTo>
                  <a:lnTo>
                    <a:pt x="2933700" y="265175"/>
                  </a:lnTo>
                  <a:lnTo>
                    <a:pt x="2950892" y="261702"/>
                  </a:lnTo>
                  <a:lnTo>
                    <a:pt x="2964941" y="252231"/>
                  </a:lnTo>
                  <a:lnTo>
                    <a:pt x="2974419" y="238183"/>
                  </a:lnTo>
                  <a:lnTo>
                    <a:pt x="2977896" y="220979"/>
                  </a:lnTo>
                  <a:lnTo>
                    <a:pt x="2977896" y="44195"/>
                  </a:lnTo>
                  <a:lnTo>
                    <a:pt x="2974419" y="26992"/>
                  </a:lnTo>
                  <a:lnTo>
                    <a:pt x="2964941" y="12944"/>
                  </a:lnTo>
                  <a:lnTo>
                    <a:pt x="2950892" y="3473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527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25829" y="5892545"/>
              <a:ext cx="2978150" cy="265430"/>
            </a:xfrm>
            <a:custGeom>
              <a:avLst/>
              <a:gdLst/>
              <a:ahLst/>
              <a:cxnLst/>
              <a:rect l="l" t="t" r="r" b="b"/>
              <a:pathLst>
                <a:path w="2978150" h="265429">
                  <a:moveTo>
                    <a:pt x="0" y="44195"/>
                  </a:moveTo>
                  <a:lnTo>
                    <a:pt x="3473" y="26992"/>
                  </a:lnTo>
                  <a:lnTo>
                    <a:pt x="12944" y="12944"/>
                  </a:lnTo>
                  <a:lnTo>
                    <a:pt x="26992" y="3473"/>
                  </a:lnTo>
                  <a:lnTo>
                    <a:pt x="44196" y="0"/>
                  </a:lnTo>
                  <a:lnTo>
                    <a:pt x="2933700" y="0"/>
                  </a:lnTo>
                  <a:lnTo>
                    <a:pt x="2950892" y="3473"/>
                  </a:lnTo>
                  <a:lnTo>
                    <a:pt x="2964941" y="12944"/>
                  </a:lnTo>
                  <a:lnTo>
                    <a:pt x="2974419" y="26992"/>
                  </a:lnTo>
                  <a:lnTo>
                    <a:pt x="2977896" y="44195"/>
                  </a:lnTo>
                  <a:lnTo>
                    <a:pt x="2977896" y="220979"/>
                  </a:lnTo>
                  <a:lnTo>
                    <a:pt x="2974419" y="238183"/>
                  </a:lnTo>
                  <a:lnTo>
                    <a:pt x="2964941" y="252231"/>
                  </a:lnTo>
                  <a:lnTo>
                    <a:pt x="2950892" y="261702"/>
                  </a:lnTo>
                  <a:lnTo>
                    <a:pt x="2933700" y="265175"/>
                  </a:lnTo>
                  <a:lnTo>
                    <a:pt x="44196" y="265175"/>
                  </a:lnTo>
                  <a:lnTo>
                    <a:pt x="26992" y="261702"/>
                  </a:lnTo>
                  <a:lnTo>
                    <a:pt x="12944" y="252231"/>
                  </a:lnTo>
                  <a:lnTo>
                    <a:pt x="3473" y="238183"/>
                  </a:lnTo>
                  <a:lnTo>
                    <a:pt x="0" y="220979"/>
                  </a:lnTo>
                  <a:lnTo>
                    <a:pt x="0" y="4419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912875" y="6288023"/>
            <a:ext cx="3004185" cy="291465"/>
            <a:chOff x="912875" y="6288023"/>
            <a:chExt cx="3004185" cy="291465"/>
          </a:xfrm>
        </p:grpSpPr>
        <p:sp>
          <p:nvSpPr>
            <p:cNvPr id="29" name="object 29"/>
            <p:cNvSpPr/>
            <p:nvPr/>
          </p:nvSpPr>
          <p:spPr>
            <a:xfrm>
              <a:off x="925829" y="6300977"/>
              <a:ext cx="2978150" cy="265430"/>
            </a:xfrm>
            <a:custGeom>
              <a:avLst/>
              <a:gdLst/>
              <a:ahLst/>
              <a:cxnLst/>
              <a:rect l="l" t="t" r="r" b="b"/>
              <a:pathLst>
                <a:path w="2978150" h="265429">
                  <a:moveTo>
                    <a:pt x="2933700" y="0"/>
                  </a:moveTo>
                  <a:lnTo>
                    <a:pt x="44196" y="0"/>
                  </a:lnTo>
                  <a:lnTo>
                    <a:pt x="26992" y="3473"/>
                  </a:lnTo>
                  <a:lnTo>
                    <a:pt x="12944" y="12944"/>
                  </a:lnTo>
                  <a:lnTo>
                    <a:pt x="3473" y="26992"/>
                  </a:lnTo>
                  <a:lnTo>
                    <a:pt x="0" y="44196"/>
                  </a:lnTo>
                  <a:lnTo>
                    <a:pt x="0" y="220980"/>
                  </a:lnTo>
                  <a:lnTo>
                    <a:pt x="3473" y="238183"/>
                  </a:lnTo>
                  <a:lnTo>
                    <a:pt x="12944" y="252231"/>
                  </a:lnTo>
                  <a:lnTo>
                    <a:pt x="26992" y="261702"/>
                  </a:lnTo>
                  <a:lnTo>
                    <a:pt x="44196" y="265176"/>
                  </a:lnTo>
                  <a:lnTo>
                    <a:pt x="2933700" y="265176"/>
                  </a:lnTo>
                  <a:lnTo>
                    <a:pt x="2950892" y="261702"/>
                  </a:lnTo>
                  <a:lnTo>
                    <a:pt x="2964941" y="252231"/>
                  </a:lnTo>
                  <a:lnTo>
                    <a:pt x="2974419" y="238183"/>
                  </a:lnTo>
                  <a:lnTo>
                    <a:pt x="2977896" y="220980"/>
                  </a:lnTo>
                  <a:lnTo>
                    <a:pt x="2977896" y="44196"/>
                  </a:lnTo>
                  <a:lnTo>
                    <a:pt x="2974419" y="26992"/>
                  </a:lnTo>
                  <a:lnTo>
                    <a:pt x="2964941" y="12944"/>
                  </a:lnTo>
                  <a:lnTo>
                    <a:pt x="2950892" y="3473"/>
                  </a:lnTo>
                  <a:lnTo>
                    <a:pt x="2933700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5829" y="6300977"/>
              <a:ext cx="2978150" cy="265430"/>
            </a:xfrm>
            <a:custGeom>
              <a:avLst/>
              <a:gdLst/>
              <a:ahLst/>
              <a:cxnLst/>
              <a:rect l="l" t="t" r="r" b="b"/>
              <a:pathLst>
                <a:path w="2978150" h="265429">
                  <a:moveTo>
                    <a:pt x="0" y="44196"/>
                  </a:moveTo>
                  <a:lnTo>
                    <a:pt x="3473" y="26992"/>
                  </a:lnTo>
                  <a:lnTo>
                    <a:pt x="12944" y="12944"/>
                  </a:lnTo>
                  <a:lnTo>
                    <a:pt x="26992" y="3473"/>
                  </a:lnTo>
                  <a:lnTo>
                    <a:pt x="44196" y="0"/>
                  </a:lnTo>
                  <a:lnTo>
                    <a:pt x="2933700" y="0"/>
                  </a:lnTo>
                  <a:lnTo>
                    <a:pt x="2950892" y="3473"/>
                  </a:lnTo>
                  <a:lnTo>
                    <a:pt x="2964941" y="12944"/>
                  </a:lnTo>
                  <a:lnTo>
                    <a:pt x="2974419" y="26992"/>
                  </a:lnTo>
                  <a:lnTo>
                    <a:pt x="2977896" y="44196"/>
                  </a:lnTo>
                  <a:lnTo>
                    <a:pt x="2977896" y="220980"/>
                  </a:lnTo>
                  <a:lnTo>
                    <a:pt x="2974419" y="238183"/>
                  </a:lnTo>
                  <a:lnTo>
                    <a:pt x="2964941" y="252231"/>
                  </a:lnTo>
                  <a:lnTo>
                    <a:pt x="2950892" y="261702"/>
                  </a:lnTo>
                  <a:lnTo>
                    <a:pt x="2933700" y="265176"/>
                  </a:lnTo>
                  <a:lnTo>
                    <a:pt x="44196" y="265176"/>
                  </a:lnTo>
                  <a:lnTo>
                    <a:pt x="26992" y="261702"/>
                  </a:lnTo>
                  <a:lnTo>
                    <a:pt x="12944" y="252231"/>
                  </a:lnTo>
                  <a:lnTo>
                    <a:pt x="3473" y="238183"/>
                  </a:lnTo>
                  <a:lnTo>
                    <a:pt x="0" y="220980"/>
                  </a:lnTo>
                  <a:lnTo>
                    <a:pt x="0" y="4419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59740" y="4011295"/>
            <a:ext cx="7501255" cy="252222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66675" marR="5080">
              <a:lnSpc>
                <a:spcPts val="1950"/>
              </a:lnSpc>
              <a:spcBef>
                <a:spcPts val="34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accept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form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input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return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defined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parameters.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10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advantages</a:t>
            </a:r>
            <a:r>
              <a:rPr sz="1800" spc="-5" dirty="0">
                <a:latin typeface="Calibri"/>
                <a:cs typeface="Calibri"/>
              </a:rPr>
              <a:t> of using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  <a:p>
            <a:pPr marL="573405">
              <a:lnSpc>
                <a:spcPct val="100000"/>
              </a:lnSpc>
              <a:spcBef>
                <a:spcPts val="1085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Improved</a:t>
            </a:r>
            <a:r>
              <a:rPr sz="1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endParaRPr sz="1400">
              <a:latin typeface="Calibri"/>
              <a:cs typeface="Calibri"/>
            </a:endParaRPr>
          </a:p>
          <a:p>
            <a:pPr marL="565785" marR="4774565">
              <a:lnSpc>
                <a:spcPts val="3220"/>
              </a:lnSpc>
              <a:spcBef>
                <a:spcPts val="75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Precompiled Execution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Reduced Client/Server 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Traffic </a:t>
            </a:r>
            <a:r>
              <a:rPr sz="1400" b="1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Reuse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9916" y="301752"/>
            <a:ext cx="1011783" cy="257048"/>
          </a:xfrm>
          <a:prstGeom prst="rect">
            <a:avLst/>
          </a:prstGeom>
        </p:spPr>
      </p:pic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45008" y="1177289"/>
          <a:ext cx="8001634" cy="6598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005"/>
                <a:gridCol w="7197725"/>
                <a:gridCol w="382904"/>
              </a:tblGrid>
              <a:tr h="2316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8063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725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view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virtual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that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made</a:t>
                      </a:r>
                      <a:r>
                        <a:rPr sz="16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up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selected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columns</a:t>
                      </a:r>
                      <a:r>
                        <a:rPr sz="1600" b="1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from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one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or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more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28575">
                      <a:solidFill>
                        <a:srgbClr val="8063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8063A1"/>
                      </a:solidFill>
                      <a:prstDash val="solid"/>
                    </a:lnB>
                  </a:tcPr>
                </a:tc>
              </a:tr>
              <a:tr h="2452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8063A1"/>
                      </a:solidFill>
                      <a:prstDash val="solid"/>
                    </a:lnL>
                    <a:lnT w="28575">
                      <a:solidFill>
                        <a:srgbClr val="8063A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795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tables.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8063A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8063A1"/>
                      </a:solidFill>
                      <a:prstDash val="solid"/>
                    </a:lnR>
                    <a:lnT w="28575">
                      <a:solidFill>
                        <a:srgbClr val="8063A1"/>
                      </a:solidFill>
                      <a:prstDash val="solid"/>
                    </a:lnT>
                  </a:tcPr>
                </a:tc>
              </a:tr>
              <a:tr h="182991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8063A1"/>
                      </a:solidFill>
                      <a:prstDash val="solid"/>
                    </a:lnL>
                    <a:lnR w="28575">
                      <a:solidFill>
                        <a:srgbClr val="8063A1"/>
                      </a:solidFill>
                      <a:prstDash val="solid"/>
                    </a:lnR>
                    <a:lnB w="28575">
                      <a:solidFill>
                        <a:srgbClr val="8063A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877061" y="1177289"/>
            <a:ext cx="7200900" cy="501650"/>
          </a:xfrm>
          <a:custGeom>
            <a:avLst/>
            <a:gdLst/>
            <a:ahLst/>
            <a:cxnLst/>
            <a:rect l="l" t="t" r="r" b="b"/>
            <a:pathLst>
              <a:path w="7200900" h="501650">
                <a:moveTo>
                  <a:pt x="7117333" y="0"/>
                </a:moveTo>
                <a:lnTo>
                  <a:pt x="83566" y="0"/>
                </a:lnTo>
                <a:lnTo>
                  <a:pt x="51038" y="6574"/>
                </a:lnTo>
                <a:lnTo>
                  <a:pt x="24476" y="24495"/>
                </a:lnTo>
                <a:lnTo>
                  <a:pt x="6567" y="51059"/>
                </a:lnTo>
                <a:lnTo>
                  <a:pt x="0" y="83565"/>
                </a:lnTo>
                <a:lnTo>
                  <a:pt x="0" y="417829"/>
                </a:lnTo>
                <a:lnTo>
                  <a:pt x="6567" y="450336"/>
                </a:lnTo>
                <a:lnTo>
                  <a:pt x="24476" y="476900"/>
                </a:lnTo>
                <a:lnTo>
                  <a:pt x="51038" y="494821"/>
                </a:lnTo>
                <a:lnTo>
                  <a:pt x="83566" y="501395"/>
                </a:lnTo>
                <a:lnTo>
                  <a:pt x="7117333" y="501395"/>
                </a:lnTo>
                <a:lnTo>
                  <a:pt x="7149840" y="494821"/>
                </a:lnTo>
                <a:lnTo>
                  <a:pt x="7176404" y="476900"/>
                </a:lnTo>
                <a:lnTo>
                  <a:pt x="7194325" y="450336"/>
                </a:lnTo>
                <a:lnTo>
                  <a:pt x="7200900" y="417829"/>
                </a:lnTo>
                <a:lnTo>
                  <a:pt x="7200900" y="83565"/>
                </a:lnTo>
                <a:lnTo>
                  <a:pt x="7194325" y="51059"/>
                </a:lnTo>
                <a:lnTo>
                  <a:pt x="7176404" y="24495"/>
                </a:lnTo>
                <a:lnTo>
                  <a:pt x="7149840" y="6574"/>
                </a:lnTo>
                <a:lnTo>
                  <a:pt x="7117333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445008" y="1915667"/>
            <a:ext cx="8027034" cy="706120"/>
            <a:chOff x="445008" y="1915667"/>
            <a:chExt cx="8027034" cy="706120"/>
          </a:xfrm>
        </p:grpSpPr>
        <p:sp>
          <p:nvSpPr>
            <p:cNvPr id="11" name="object 11"/>
            <p:cNvSpPr/>
            <p:nvPr/>
          </p:nvSpPr>
          <p:spPr>
            <a:xfrm>
              <a:off x="457962" y="2180081"/>
              <a:ext cx="8001000" cy="428625"/>
            </a:xfrm>
            <a:custGeom>
              <a:avLst/>
              <a:gdLst/>
              <a:ahLst/>
              <a:cxnLst/>
              <a:rect l="l" t="t" r="r" b="b"/>
              <a:pathLst>
                <a:path w="8001000" h="428625">
                  <a:moveTo>
                    <a:pt x="0" y="428244"/>
                  </a:moveTo>
                  <a:lnTo>
                    <a:pt x="8001000" y="428244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428244"/>
                  </a:lnTo>
                  <a:close/>
                </a:path>
              </a:pathLst>
            </a:custGeom>
            <a:ln w="25908">
              <a:solidFill>
                <a:srgbClr val="705F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8774" y="1928621"/>
              <a:ext cx="7161530" cy="501650"/>
            </a:xfrm>
            <a:custGeom>
              <a:avLst/>
              <a:gdLst/>
              <a:ahLst/>
              <a:cxnLst/>
              <a:rect l="l" t="t" r="r" b="b"/>
              <a:pathLst>
                <a:path w="7161530" h="501650">
                  <a:moveTo>
                    <a:pt x="7077709" y="0"/>
                  </a:moveTo>
                  <a:lnTo>
                    <a:pt x="83566" y="0"/>
                  </a:lnTo>
                  <a:lnTo>
                    <a:pt x="51038" y="6574"/>
                  </a:lnTo>
                  <a:lnTo>
                    <a:pt x="24476" y="24495"/>
                  </a:lnTo>
                  <a:lnTo>
                    <a:pt x="6567" y="51059"/>
                  </a:lnTo>
                  <a:lnTo>
                    <a:pt x="0" y="83565"/>
                  </a:lnTo>
                  <a:lnTo>
                    <a:pt x="0" y="417829"/>
                  </a:lnTo>
                  <a:lnTo>
                    <a:pt x="6567" y="450336"/>
                  </a:lnTo>
                  <a:lnTo>
                    <a:pt x="24476" y="476900"/>
                  </a:lnTo>
                  <a:lnTo>
                    <a:pt x="51038" y="494821"/>
                  </a:lnTo>
                  <a:lnTo>
                    <a:pt x="83566" y="501395"/>
                  </a:lnTo>
                  <a:lnTo>
                    <a:pt x="7077709" y="501395"/>
                  </a:lnTo>
                  <a:lnTo>
                    <a:pt x="7110216" y="494821"/>
                  </a:lnTo>
                  <a:lnTo>
                    <a:pt x="7136780" y="476900"/>
                  </a:lnTo>
                  <a:lnTo>
                    <a:pt x="7154701" y="450336"/>
                  </a:lnTo>
                  <a:lnTo>
                    <a:pt x="7161276" y="417829"/>
                  </a:lnTo>
                  <a:lnTo>
                    <a:pt x="7161276" y="83565"/>
                  </a:lnTo>
                  <a:lnTo>
                    <a:pt x="7154701" y="51059"/>
                  </a:lnTo>
                  <a:lnTo>
                    <a:pt x="7136780" y="24495"/>
                  </a:lnTo>
                  <a:lnTo>
                    <a:pt x="7110216" y="6574"/>
                  </a:lnTo>
                  <a:lnTo>
                    <a:pt x="7077709" y="0"/>
                  </a:lnTo>
                  <a:close/>
                </a:path>
              </a:pathLst>
            </a:custGeom>
            <a:solidFill>
              <a:srgbClr val="705F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8774" y="1928621"/>
              <a:ext cx="7161530" cy="501650"/>
            </a:xfrm>
            <a:custGeom>
              <a:avLst/>
              <a:gdLst/>
              <a:ahLst/>
              <a:cxnLst/>
              <a:rect l="l" t="t" r="r" b="b"/>
              <a:pathLst>
                <a:path w="7161530" h="501650">
                  <a:moveTo>
                    <a:pt x="0" y="83565"/>
                  </a:moveTo>
                  <a:lnTo>
                    <a:pt x="6567" y="51059"/>
                  </a:lnTo>
                  <a:lnTo>
                    <a:pt x="24476" y="24495"/>
                  </a:lnTo>
                  <a:lnTo>
                    <a:pt x="51038" y="6574"/>
                  </a:lnTo>
                  <a:lnTo>
                    <a:pt x="83566" y="0"/>
                  </a:lnTo>
                  <a:lnTo>
                    <a:pt x="7077709" y="0"/>
                  </a:lnTo>
                  <a:lnTo>
                    <a:pt x="7110216" y="6574"/>
                  </a:lnTo>
                  <a:lnTo>
                    <a:pt x="7136780" y="24495"/>
                  </a:lnTo>
                  <a:lnTo>
                    <a:pt x="7154701" y="51059"/>
                  </a:lnTo>
                  <a:lnTo>
                    <a:pt x="7161276" y="83565"/>
                  </a:lnTo>
                  <a:lnTo>
                    <a:pt x="7161276" y="417829"/>
                  </a:lnTo>
                  <a:lnTo>
                    <a:pt x="7154701" y="450336"/>
                  </a:lnTo>
                  <a:lnTo>
                    <a:pt x="7136780" y="476900"/>
                  </a:lnTo>
                  <a:lnTo>
                    <a:pt x="7110216" y="494821"/>
                  </a:lnTo>
                  <a:lnTo>
                    <a:pt x="7077709" y="501395"/>
                  </a:lnTo>
                  <a:lnTo>
                    <a:pt x="83566" y="501395"/>
                  </a:lnTo>
                  <a:lnTo>
                    <a:pt x="51038" y="494821"/>
                  </a:lnTo>
                  <a:lnTo>
                    <a:pt x="24476" y="476900"/>
                  </a:lnTo>
                  <a:lnTo>
                    <a:pt x="6567" y="450336"/>
                  </a:lnTo>
                  <a:lnTo>
                    <a:pt x="0" y="417829"/>
                  </a:lnTo>
                  <a:lnTo>
                    <a:pt x="0" y="8356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45008" y="2686811"/>
            <a:ext cx="8027034" cy="706120"/>
            <a:chOff x="445008" y="2686811"/>
            <a:chExt cx="8027034" cy="706120"/>
          </a:xfrm>
        </p:grpSpPr>
        <p:sp>
          <p:nvSpPr>
            <p:cNvPr id="15" name="object 15"/>
            <p:cNvSpPr/>
            <p:nvPr/>
          </p:nvSpPr>
          <p:spPr>
            <a:xfrm>
              <a:off x="457962" y="2951225"/>
              <a:ext cx="8001000" cy="428625"/>
            </a:xfrm>
            <a:custGeom>
              <a:avLst/>
              <a:gdLst/>
              <a:ahLst/>
              <a:cxnLst/>
              <a:rect l="l" t="t" r="r" b="b"/>
              <a:pathLst>
                <a:path w="8001000" h="428625">
                  <a:moveTo>
                    <a:pt x="0" y="428244"/>
                  </a:moveTo>
                  <a:lnTo>
                    <a:pt x="8001000" y="428244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428244"/>
                  </a:lnTo>
                  <a:close/>
                </a:path>
              </a:pathLst>
            </a:custGeom>
            <a:ln w="25908">
              <a:solidFill>
                <a:srgbClr val="5F5B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8774" y="2699765"/>
              <a:ext cx="7277100" cy="501650"/>
            </a:xfrm>
            <a:custGeom>
              <a:avLst/>
              <a:gdLst/>
              <a:ahLst/>
              <a:cxnLst/>
              <a:rect l="l" t="t" r="r" b="b"/>
              <a:pathLst>
                <a:path w="7277100" h="501650">
                  <a:moveTo>
                    <a:pt x="7193533" y="0"/>
                  </a:moveTo>
                  <a:lnTo>
                    <a:pt x="83566" y="0"/>
                  </a:lnTo>
                  <a:lnTo>
                    <a:pt x="51038" y="6574"/>
                  </a:lnTo>
                  <a:lnTo>
                    <a:pt x="24476" y="24495"/>
                  </a:lnTo>
                  <a:lnTo>
                    <a:pt x="6567" y="51059"/>
                  </a:lnTo>
                  <a:lnTo>
                    <a:pt x="0" y="83565"/>
                  </a:lnTo>
                  <a:lnTo>
                    <a:pt x="0" y="417829"/>
                  </a:lnTo>
                  <a:lnTo>
                    <a:pt x="6567" y="450336"/>
                  </a:lnTo>
                  <a:lnTo>
                    <a:pt x="24476" y="476900"/>
                  </a:lnTo>
                  <a:lnTo>
                    <a:pt x="51038" y="494821"/>
                  </a:lnTo>
                  <a:lnTo>
                    <a:pt x="83566" y="501395"/>
                  </a:lnTo>
                  <a:lnTo>
                    <a:pt x="7193533" y="501395"/>
                  </a:lnTo>
                  <a:lnTo>
                    <a:pt x="7226040" y="494821"/>
                  </a:lnTo>
                  <a:lnTo>
                    <a:pt x="7252604" y="476900"/>
                  </a:lnTo>
                  <a:lnTo>
                    <a:pt x="7270525" y="450336"/>
                  </a:lnTo>
                  <a:lnTo>
                    <a:pt x="7277100" y="417829"/>
                  </a:lnTo>
                  <a:lnTo>
                    <a:pt x="7277100" y="83565"/>
                  </a:lnTo>
                  <a:lnTo>
                    <a:pt x="7270525" y="51059"/>
                  </a:lnTo>
                  <a:lnTo>
                    <a:pt x="7252604" y="24495"/>
                  </a:lnTo>
                  <a:lnTo>
                    <a:pt x="7226040" y="6574"/>
                  </a:lnTo>
                  <a:lnTo>
                    <a:pt x="7193533" y="0"/>
                  </a:lnTo>
                  <a:close/>
                </a:path>
              </a:pathLst>
            </a:custGeom>
            <a:solidFill>
              <a:srgbClr val="5F5B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58774" y="2699765"/>
              <a:ext cx="7277100" cy="501650"/>
            </a:xfrm>
            <a:custGeom>
              <a:avLst/>
              <a:gdLst/>
              <a:ahLst/>
              <a:cxnLst/>
              <a:rect l="l" t="t" r="r" b="b"/>
              <a:pathLst>
                <a:path w="7277100" h="501650">
                  <a:moveTo>
                    <a:pt x="0" y="83565"/>
                  </a:moveTo>
                  <a:lnTo>
                    <a:pt x="6567" y="51059"/>
                  </a:lnTo>
                  <a:lnTo>
                    <a:pt x="24476" y="24495"/>
                  </a:lnTo>
                  <a:lnTo>
                    <a:pt x="51038" y="6574"/>
                  </a:lnTo>
                  <a:lnTo>
                    <a:pt x="83566" y="0"/>
                  </a:lnTo>
                  <a:lnTo>
                    <a:pt x="7193533" y="0"/>
                  </a:lnTo>
                  <a:lnTo>
                    <a:pt x="7226040" y="6574"/>
                  </a:lnTo>
                  <a:lnTo>
                    <a:pt x="7252604" y="24495"/>
                  </a:lnTo>
                  <a:lnTo>
                    <a:pt x="7270525" y="51059"/>
                  </a:lnTo>
                  <a:lnTo>
                    <a:pt x="7277100" y="83565"/>
                  </a:lnTo>
                  <a:lnTo>
                    <a:pt x="7277100" y="417829"/>
                  </a:lnTo>
                  <a:lnTo>
                    <a:pt x="7270525" y="450336"/>
                  </a:lnTo>
                  <a:lnTo>
                    <a:pt x="7252604" y="476900"/>
                  </a:lnTo>
                  <a:lnTo>
                    <a:pt x="7226040" y="494821"/>
                  </a:lnTo>
                  <a:lnTo>
                    <a:pt x="7193533" y="501395"/>
                  </a:lnTo>
                  <a:lnTo>
                    <a:pt x="83566" y="501395"/>
                  </a:lnTo>
                  <a:lnTo>
                    <a:pt x="51038" y="494821"/>
                  </a:lnTo>
                  <a:lnTo>
                    <a:pt x="24476" y="476900"/>
                  </a:lnTo>
                  <a:lnTo>
                    <a:pt x="6567" y="450336"/>
                  </a:lnTo>
                  <a:lnTo>
                    <a:pt x="0" y="417829"/>
                  </a:lnTo>
                  <a:lnTo>
                    <a:pt x="0" y="8356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45008" y="3457955"/>
            <a:ext cx="8027034" cy="706120"/>
            <a:chOff x="445008" y="3457955"/>
            <a:chExt cx="8027034" cy="706120"/>
          </a:xfrm>
        </p:grpSpPr>
        <p:sp>
          <p:nvSpPr>
            <p:cNvPr id="19" name="object 19"/>
            <p:cNvSpPr/>
            <p:nvPr/>
          </p:nvSpPr>
          <p:spPr>
            <a:xfrm>
              <a:off x="457962" y="3722369"/>
              <a:ext cx="8001000" cy="428625"/>
            </a:xfrm>
            <a:custGeom>
              <a:avLst/>
              <a:gdLst/>
              <a:ahLst/>
              <a:cxnLst/>
              <a:rect l="l" t="t" r="r" b="b"/>
              <a:pathLst>
                <a:path w="8001000" h="428625">
                  <a:moveTo>
                    <a:pt x="0" y="428243"/>
                  </a:moveTo>
                  <a:lnTo>
                    <a:pt x="8001000" y="428243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428243"/>
                  </a:lnTo>
                  <a:close/>
                </a:path>
              </a:pathLst>
            </a:custGeom>
            <a:ln w="25908">
              <a:solidFill>
                <a:srgbClr val="5667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58774" y="3470909"/>
              <a:ext cx="7277100" cy="501650"/>
            </a:xfrm>
            <a:custGeom>
              <a:avLst/>
              <a:gdLst/>
              <a:ahLst/>
              <a:cxnLst/>
              <a:rect l="l" t="t" r="r" b="b"/>
              <a:pathLst>
                <a:path w="7277100" h="501650">
                  <a:moveTo>
                    <a:pt x="7193533" y="0"/>
                  </a:moveTo>
                  <a:lnTo>
                    <a:pt x="83566" y="0"/>
                  </a:lnTo>
                  <a:lnTo>
                    <a:pt x="51038" y="6574"/>
                  </a:lnTo>
                  <a:lnTo>
                    <a:pt x="24476" y="24495"/>
                  </a:lnTo>
                  <a:lnTo>
                    <a:pt x="6567" y="51059"/>
                  </a:lnTo>
                  <a:lnTo>
                    <a:pt x="0" y="83565"/>
                  </a:lnTo>
                  <a:lnTo>
                    <a:pt x="0" y="417829"/>
                  </a:lnTo>
                  <a:lnTo>
                    <a:pt x="6567" y="450336"/>
                  </a:lnTo>
                  <a:lnTo>
                    <a:pt x="24476" y="476900"/>
                  </a:lnTo>
                  <a:lnTo>
                    <a:pt x="51038" y="494821"/>
                  </a:lnTo>
                  <a:lnTo>
                    <a:pt x="83566" y="501395"/>
                  </a:lnTo>
                  <a:lnTo>
                    <a:pt x="7193533" y="501395"/>
                  </a:lnTo>
                  <a:lnTo>
                    <a:pt x="7226040" y="494821"/>
                  </a:lnTo>
                  <a:lnTo>
                    <a:pt x="7252604" y="476900"/>
                  </a:lnTo>
                  <a:lnTo>
                    <a:pt x="7270525" y="450336"/>
                  </a:lnTo>
                  <a:lnTo>
                    <a:pt x="7277100" y="417829"/>
                  </a:lnTo>
                  <a:lnTo>
                    <a:pt x="7277100" y="83565"/>
                  </a:lnTo>
                  <a:lnTo>
                    <a:pt x="7270525" y="51059"/>
                  </a:lnTo>
                  <a:lnTo>
                    <a:pt x="7252604" y="24495"/>
                  </a:lnTo>
                  <a:lnTo>
                    <a:pt x="7226040" y="6574"/>
                  </a:lnTo>
                  <a:lnTo>
                    <a:pt x="7193533" y="0"/>
                  </a:lnTo>
                  <a:close/>
                </a:path>
              </a:pathLst>
            </a:custGeom>
            <a:solidFill>
              <a:srgbClr val="566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58774" y="3470909"/>
              <a:ext cx="7277100" cy="501650"/>
            </a:xfrm>
            <a:custGeom>
              <a:avLst/>
              <a:gdLst/>
              <a:ahLst/>
              <a:cxnLst/>
              <a:rect l="l" t="t" r="r" b="b"/>
              <a:pathLst>
                <a:path w="7277100" h="501650">
                  <a:moveTo>
                    <a:pt x="0" y="83565"/>
                  </a:moveTo>
                  <a:lnTo>
                    <a:pt x="6567" y="51059"/>
                  </a:lnTo>
                  <a:lnTo>
                    <a:pt x="24476" y="24495"/>
                  </a:lnTo>
                  <a:lnTo>
                    <a:pt x="51038" y="6574"/>
                  </a:lnTo>
                  <a:lnTo>
                    <a:pt x="83566" y="0"/>
                  </a:lnTo>
                  <a:lnTo>
                    <a:pt x="7193533" y="0"/>
                  </a:lnTo>
                  <a:lnTo>
                    <a:pt x="7226040" y="6574"/>
                  </a:lnTo>
                  <a:lnTo>
                    <a:pt x="7252604" y="24495"/>
                  </a:lnTo>
                  <a:lnTo>
                    <a:pt x="7270525" y="51059"/>
                  </a:lnTo>
                  <a:lnTo>
                    <a:pt x="7277100" y="83565"/>
                  </a:lnTo>
                  <a:lnTo>
                    <a:pt x="7277100" y="417829"/>
                  </a:lnTo>
                  <a:lnTo>
                    <a:pt x="7270525" y="450336"/>
                  </a:lnTo>
                  <a:lnTo>
                    <a:pt x="7252604" y="476900"/>
                  </a:lnTo>
                  <a:lnTo>
                    <a:pt x="7226040" y="494821"/>
                  </a:lnTo>
                  <a:lnTo>
                    <a:pt x="7193533" y="501395"/>
                  </a:lnTo>
                  <a:lnTo>
                    <a:pt x="83566" y="501395"/>
                  </a:lnTo>
                  <a:lnTo>
                    <a:pt x="51038" y="494821"/>
                  </a:lnTo>
                  <a:lnTo>
                    <a:pt x="24476" y="476900"/>
                  </a:lnTo>
                  <a:lnTo>
                    <a:pt x="6567" y="450336"/>
                  </a:lnTo>
                  <a:lnTo>
                    <a:pt x="0" y="417829"/>
                  </a:lnTo>
                  <a:lnTo>
                    <a:pt x="0" y="8356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45008" y="4229100"/>
            <a:ext cx="8027034" cy="706120"/>
            <a:chOff x="445008" y="4229100"/>
            <a:chExt cx="8027034" cy="706120"/>
          </a:xfrm>
        </p:grpSpPr>
        <p:sp>
          <p:nvSpPr>
            <p:cNvPr id="23" name="object 23"/>
            <p:cNvSpPr/>
            <p:nvPr/>
          </p:nvSpPr>
          <p:spPr>
            <a:xfrm>
              <a:off x="457962" y="4493513"/>
              <a:ext cx="8001000" cy="428625"/>
            </a:xfrm>
            <a:custGeom>
              <a:avLst/>
              <a:gdLst/>
              <a:ahLst/>
              <a:cxnLst/>
              <a:rect l="l" t="t" r="r" b="b"/>
              <a:pathLst>
                <a:path w="8001000" h="428625">
                  <a:moveTo>
                    <a:pt x="0" y="428244"/>
                  </a:moveTo>
                  <a:lnTo>
                    <a:pt x="8001000" y="428244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428244"/>
                  </a:lnTo>
                  <a:close/>
                </a:path>
              </a:pathLst>
            </a:custGeom>
            <a:ln w="25908">
              <a:solidFill>
                <a:srgbClr val="527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58774" y="4242053"/>
              <a:ext cx="7313930" cy="501650"/>
            </a:xfrm>
            <a:custGeom>
              <a:avLst/>
              <a:gdLst/>
              <a:ahLst/>
              <a:cxnLst/>
              <a:rect l="l" t="t" r="r" b="b"/>
              <a:pathLst>
                <a:path w="7313930" h="501650">
                  <a:moveTo>
                    <a:pt x="7230109" y="0"/>
                  </a:moveTo>
                  <a:lnTo>
                    <a:pt x="83566" y="0"/>
                  </a:lnTo>
                  <a:lnTo>
                    <a:pt x="51038" y="6574"/>
                  </a:lnTo>
                  <a:lnTo>
                    <a:pt x="24476" y="24495"/>
                  </a:lnTo>
                  <a:lnTo>
                    <a:pt x="6567" y="51059"/>
                  </a:lnTo>
                  <a:lnTo>
                    <a:pt x="0" y="83566"/>
                  </a:lnTo>
                  <a:lnTo>
                    <a:pt x="0" y="417830"/>
                  </a:lnTo>
                  <a:lnTo>
                    <a:pt x="6567" y="450336"/>
                  </a:lnTo>
                  <a:lnTo>
                    <a:pt x="24476" y="476900"/>
                  </a:lnTo>
                  <a:lnTo>
                    <a:pt x="51038" y="494821"/>
                  </a:lnTo>
                  <a:lnTo>
                    <a:pt x="83566" y="501396"/>
                  </a:lnTo>
                  <a:lnTo>
                    <a:pt x="7230109" y="501396"/>
                  </a:lnTo>
                  <a:lnTo>
                    <a:pt x="7262616" y="494821"/>
                  </a:lnTo>
                  <a:lnTo>
                    <a:pt x="7289180" y="476900"/>
                  </a:lnTo>
                  <a:lnTo>
                    <a:pt x="7307101" y="450336"/>
                  </a:lnTo>
                  <a:lnTo>
                    <a:pt x="7313676" y="417830"/>
                  </a:lnTo>
                  <a:lnTo>
                    <a:pt x="7313676" y="83566"/>
                  </a:lnTo>
                  <a:lnTo>
                    <a:pt x="7307101" y="51059"/>
                  </a:lnTo>
                  <a:lnTo>
                    <a:pt x="7289180" y="24495"/>
                  </a:lnTo>
                  <a:lnTo>
                    <a:pt x="7262616" y="6574"/>
                  </a:lnTo>
                  <a:lnTo>
                    <a:pt x="7230109" y="0"/>
                  </a:lnTo>
                  <a:close/>
                </a:path>
              </a:pathLst>
            </a:custGeom>
            <a:solidFill>
              <a:srgbClr val="527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58774" y="4242053"/>
              <a:ext cx="7313930" cy="501650"/>
            </a:xfrm>
            <a:custGeom>
              <a:avLst/>
              <a:gdLst/>
              <a:ahLst/>
              <a:cxnLst/>
              <a:rect l="l" t="t" r="r" b="b"/>
              <a:pathLst>
                <a:path w="7313930" h="501650">
                  <a:moveTo>
                    <a:pt x="0" y="83566"/>
                  </a:moveTo>
                  <a:lnTo>
                    <a:pt x="6567" y="51059"/>
                  </a:lnTo>
                  <a:lnTo>
                    <a:pt x="24476" y="24495"/>
                  </a:lnTo>
                  <a:lnTo>
                    <a:pt x="51038" y="6574"/>
                  </a:lnTo>
                  <a:lnTo>
                    <a:pt x="83566" y="0"/>
                  </a:lnTo>
                  <a:lnTo>
                    <a:pt x="7230109" y="0"/>
                  </a:lnTo>
                  <a:lnTo>
                    <a:pt x="7262616" y="6574"/>
                  </a:lnTo>
                  <a:lnTo>
                    <a:pt x="7289180" y="24495"/>
                  </a:lnTo>
                  <a:lnTo>
                    <a:pt x="7307101" y="51059"/>
                  </a:lnTo>
                  <a:lnTo>
                    <a:pt x="7313676" y="83566"/>
                  </a:lnTo>
                  <a:lnTo>
                    <a:pt x="7313676" y="417830"/>
                  </a:lnTo>
                  <a:lnTo>
                    <a:pt x="7307101" y="450336"/>
                  </a:lnTo>
                  <a:lnTo>
                    <a:pt x="7289180" y="476900"/>
                  </a:lnTo>
                  <a:lnTo>
                    <a:pt x="7262616" y="494821"/>
                  </a:lnTo>
                  <a:lnTo>
                    <a:pt x="7230109" y="501396"/>
                  </a:lnTo>
                  <a:lnTo>
                    <a:pt x="83566" y="501396"/>
                  </a:lnTo>
                  <a:lnTo>
                    <a:pt x="51038" y="494821"/>
                  </a:lnTo>
                  <a:lnTo>
                    <a:pt x="24476" y="476900"/>
                  </a:lnTo>
                  <a:lnTo>
                    <a:pt x="6567" y="450336"/>
                  </a:lnTo>
                  <a:lnTo>
                    <a:pt x="0" y="417830"/>
                  </a:lnTo>
                  <a:lnTo>
                    <a:pt x="0" y="8356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45008" y="5000244"/>
            <a:ext cx="8027034" cy="706120"/>
            <a:chOff x="445008" y="5000244"/>
            <a:chExt cx="8027034" cy="706120"/>
          </a:xfrm>
        </p:grpSpPr>
        <p:sp>
          <p:nvSpPr>
            <p:cNvPr id="27" name="object 27"/>
            <p:cNvSpPr/>
            <p:nvPr/>
          </p:nvSpPr>
          <p:spPr>
            <a:xfrm>
              <a:off x="457962" y="5264658"/>
              <a:ext cx="8001000" cy="428625"/>
            </a:xfrm>
            <a:custGeom>
              <a:avLst/>
              <a:gdLst/>
              <a:ahLst/>
              <a:cxnLst/>
              <a:rect l="l" t="t" r="r" b="b"/>
              <a:pathLst>
                <a:path w="8001000" h="428625">
                  <a:moveTo>
                    <a:pt x="0" y="428243"/>
                  </a:moveTo>
                  <a:lnTo>
                    <a:pt x="8001000" y="428243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428243"/>
                  </a:lnTo>
                  <a:close/>
                </a:path>
              </a:pathLst>
            </a:custGeom>
            <a:ln w="25908">
              <a:solidFill>
                <a:srgbClr val="4F91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58774" y="5013198"/>
              <a:ext cx="7313930" cy="501650"/>
            </a:xfrm>
            <a:custGeom>
              <a:avLst/>
              <a:gdLst/>
              <a:ahLst/>
              <a:cxnLst/>
              <a:rect l="l" t="t" r="r" b="b"/>
              <a:pathLst>
                <a:path w="7313930" h="501650">
                  <a:moveTo>
                    <a:pt x="7230109" y="0"/>
                  </a:moveTo>
                  <a:lnTo>
                    <a:pt x="83566" y="0"/>
                  </a:lnTo>
                  <a:lnTo>
                    <a:pt x="51038" y="6574"/>
                  </a:lnTo>
                  <a:lnTo>
                    <a:pt x="24476" y="24495"/>
                  </a:lnTo>
                  <a:lnTo>
                    <a:pt x="6567" y="51059"/>
                  </a:lnTo>
                  <a:lnTo>
                    <a:pt x="0" y="83565"/>
                  </a:lnTo>
                  <a:lnTo>
                    <a:pt x="0" y="417829"/>
                  </a:lnTo>
                  <a:lnTo>
                    <a:pt x="6567" y="450336"/>
                  </a:lnTo>
                  <a:lnTo>
                    <a:pt x="24476" y="476900"/>
                  </a:lnTo>
                  <a:lnTo>
                    <a:pt x="51038" y="494821"/>
                  </a:lnTo>
                  <a:lnTo>
                    <a:pt x="83566" y="501395"/>
                  </a:lnTo>
                  <a:lnTo>
                    <a:pt x="7230109" y="501395"/>
                  </a:lnTo>
                  <a:lnTo>
                    <a:pt x="7262616" y="494821"/>
                  </a:lnTo>
                  <a:lnTo>
                    <a:pt x="7289180" y="476900"/>
                  </a:lnTo>
                  <a:lnTo>
                    <a:pt x="7307101" y="450336"/>
                  </a:lnTo>
                  <a:lnTo>
                    <a:pt x="7313676" y="417829"/>
                  </a:lnTo>
                  <a:lnTo>
                    <a:pt x="7313676" y="83565"/>
                  </a:lnTo>
                  <a:lnTo>
                    <a:pt x="7307101" y="51059"/>
                  </a:lnTo>
                  <a:lnTo>
                    <a:pt x="7289180" y="24495"/>
                  </a:lnTo>
                  <a:lnTo>
                    <a:pt x="7262616" y="6574"/>
                  </a:lnTo>
                  <a:lnTo>
                    <a:pt x="7230109" y="0"/>
                  </a:lnTo>
                  <a:close/>
                </a:path>
              </a:pathLst>
            </a:custGeom>
            <a:solidFill>
              <a:srgbClr val="4F91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58774" y="5013198"/>
              <a:ext cx="7313930" cy="501650"/>
            </a:xfrm>
            <a:custGeom>
              <a:avLst/>
              <a:gdLst/>
              <a:ahLst/>
              <a:cxnLst/>
              <a:rect l="l" t="t" r="r" b="b"/>
              <a:pathLst>
                <a:path w="7313930" h="501650">
                  <a:moveTo>
                    <a:pt x="0" y="83565"/>
                  </a:moveTo>
                  <a:lnTo>
                    <a:pt x="6567" y="51059"/>
                  </a:lnTo>
                  <a:lnTo>
                    <a:pt x="24476" y="24495"/>
                  </a:lnTo>
                  <a:lnTo>
                    <a:pt x="51038" y="6574"/>
                  </a:lnTo>
                  <a:lnTo>
                    <a:pt x="83566" y="0"/>
                  </a:lnTo>
                  <a:lnTo>
                    <a:pt x="7230109" y="0"/>
                  </a:lnTo>
                  <a:lnTo>
                    <a:pt x="7262616" y="6574"/>
                  </a:lnTo>
                  <a:lnTo>
                    <a:pt x="7289180" y="24495"/>
                  </a:lnTo>
                  <a:lnTo>
                    <a:pt x="7307101" y="51059"/>
                  </a:lnTo>
                  <a:lnTo>
                    <a:pt x="7313676" y="83565"/>
                  </a:lnTo>
                  <a:lnTo>
                    <a:pt x="7313676" y="417829"/>
                  </a:lnTo>
                  <a:lnTo>
                    <a:pt x="7307101" y="450336"/>
                  </a:lnTo>
                  <a:lnTo>
                    <a:pt x="7289180" y="476900"/>
                  </a:lnTo>
                  <a:lnTo>
                    <a:pt x="7262616" y="494821"/>
                  </a:lnTo>
                  <a:lnTo>
                    <a:pt x="7230109" y="501395"/>
                  </a:lnTo>
                  <a:lnTo>
                    <a:pt x="83566" y="501395"/>
                  </a:lnTo>
                  <a:lnTo>
                    <a:pt x="51038" y="494821"/>
                  </a:lnTo>
                  <a:lnTo>
                    <a:pt x="24476" y="476900"/>
                  </a:lnTo>
                  <a:lnTo>
                    <a:pt x="6567" y="450336"/>
                  </a:lnTo>
                  <a:lnTo>
                    <a:pt x="0" y="417829"/>
                  </a:lnTo>
                  <a:lnTo>
                    <a:pt x="0" y="8356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445008" y="5771388"/>
            <a:ext cx="8027034" cy="706120"/>
            <a:chOff x="445008" y="5771388"/>
            <a:chExt cx="8027034" cy="706120"/>
          </a:xfrm>
        </p:grpSpPr>
        <p:sp>
          <p:nvSpPr>
            <p:cNvPr id="31" name="object 31"/>
            <p:cNvSpPr/>
            <p:nvPr/>
          </p:nvSpPr>
          <p:spPr>
            <a:xfrm>
              <a:off x="457962" y="6035802"/>
              <a:ext cx="8001000" cy="428625"/>
            </a:xfrm>
            <a:custGeom>
              <a:avLst/>
              <a:gdLst/>
              <a:ahLst/>
              <a:cxnLst/>
              <a:rect l="l" t="t" r="r" b="b"/>
              <a:pathLst>
                <a:path w="8001000" h="428625">
                  <a:moveTo>
                    <a:pt x="0" y="428244"/>
                  </a:moveTo>
                  <a:lnTo>
                    <a:pt x="8001000" y="428244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428244"/>
                  </a:lnTo>
                  <a:close/>
                </a:path>
              </a:pathLst>
            </a:custGeom>
            <a:ln w="25908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58774" y="5784342"/>
              <a:ext cx="7277100" cy="501650"/>
            </a:xfrm>
            <a:custGeom>
              <a:avLst/>
              <a:gdLst/>
              <a:ahLst/>
              <a:cxnLst/>
              <a:rect l="l" t="t" r="r" b="b"/>
              <a:pathLst>
                <a:path w="7277100" h="501650">
                  <a:moveTo>
                    <a:pt x="7193533" y="0"/>
                  </a:moveTo>
                  <a:lnTo>
                    <a:pt x="83566" y="0"/>
                  </a:lnTo>
                  <a:lnTo>
                    <a:pt x="51038" y="6567"/>
                  </a:lnTo>
                  <a:lnTo>
                    <a:pt x="24476" y="24476"/>
                  </a:lnTo>
                  <a:lnTo>
                    <a:pt x="6567" y="51038"/>
                  </a:lnTo>
                  <a:lnTo>
                    <a:pt x="0" y="83565"/>
                  </a:lnTo>
                  <a:lnTo>
                    <a:pt x="0" y="417829"/>
                  </a:lnTo>
                  <a:lnTo>
                    <a:pt x="6567" y="450357"/>
                  </a:lnTo>
                  <a:lnTo>
                    <a:pt x="24476" y="476919"/>
                  </a:lnTo>
                  <a:lnTo>
                    <a:pt x="51038" y="494828"/>
                  </a:lnTo>
                  <a:lnTo>
                    <a:pt x="83566" y="501395"/>
                  </a:lnTo>
                  <a:lnTo>
                    <a:pt x="7193533" y="501395"/>
                  </a:lnTo>
                  <a:lnTo>
                    <a:pt x="7226040" y="494828"/>
                  </a:lnTo>
                  <a:lnTo>
                    <a:pt x="7252604" y="476919"/>
                  </a:lnTo>
                  <a:lnTo>
                    <a:pt x="7270525" y="450357"/>
                  </a:lnTo>
                  <a:lnTo>
                    <a:pt x="7277100" y="417829"/>
                  </a:lnTo>
                  <a:lnTo>
                    <a:pt x="7277100" y="83565"/>
                  </a:lnTo>
                  <a:lnTo>
                    <a:pt x="7270525" y="51038"/>
                  </a:lnTo>
                  <a:lnTo>
                    <a:pt x="7252604" y="24476"/>
                  </a:lnTo>
                  <a:lnTo>
                    <a:pt x="7226040" y="6567"/>
                  </a:lnTo>
                  <a:lnTo>
                    <a:pt x="7193533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58774" y="5784342"/>
              <a:ext cx="7277100" cy="501650"/>
            </a:xfrm>
            <a:custGeom>
              <a:avLst/>
              <a:gdLst/>
              <a:ahLst/>
              <a:cxnLst/>
              <a:rect l="l" t="t" r="r" b="b"/>
              <a:pathLst>
                <a:path w="7277100" h="501650">
                  <a:moveTo>
                    <a:pt x="0" y="83565"/>
                  </a:moveTo>
                  <a:lnTo>
                    <a:pt x="6567" y="51038"/>
                  </a:lnTo>
                  <a:lnTo>
                    <a:pt x="24476" y="24476"/>
                  </a:lnTo>
                  <a:lnTo>
                    <a:pt x="51038" y="6567"/>
                  </a:lnTo>
                  <a:lnTo>
                    <a:pt x="83566" y="0"/>
                  </a:lnTo>
                  <a:lnTo>
                    <a:pt x="7193533" y="0"/>
                  </a:lnTo>
                  <a:lnTo>
                    <a:pt x="7226040" y="6567"/>
                  </a:lnTo>
                  <a:lnTo>
                    <a:pt x="7252604" y="24476"/>
                  </a:lnTo>
                  <a:lnTo>
                    <a:pt x="7270525" y="51038"/>
                  </a:lnTo>
                  <a:lnTo>
                    <a:pt x="7277100" y="83565"/>
                  </a:lnTo>
                  <a:lnTo>
                    <a:pt x="7277100" y="417829"/>
                  </a:lnTo>
                  <a:lnTo>
                    <a:pt x="7270525" y="450357"/>
                  </a:lnTo>
                  <a:lnTo>
                    <a:pt x="7252604" y="476919"/>
                  </a:lnTo>
                  <a:lnTo>
                    <a:pt x="7226040" y="494828"/>
                  </a:lnTo>
                  <a:lnTo>
                    <a:pt x="7193533" y="501395"/>
                  </a:lnTo>
                  <a:lnTo>
                    <a:pt x="83566" y="501395"/>
                  </a:lnTo>
                  <a:lnTo>
                    <a:pt x="51038" y="494828"/>
                  </a:lnTo>
                  <a:lnTo>
                    <a:pt x="24476" y="476919"/>
                  </a:lnTo>
                  <a:lnTo>
                    <a:pt x="6567" y="450357"/>
                  </a:lnTo>
                  <a:lnTo>
                    <a:pt x="0" y="417829"/>
                  </a:lnTo>
                  <a:lnTo>
                    <a:pt x="0" y="8356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60415" y="2021839"/>
            <a:ext cx="7310755" cy="4236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3045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referred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tables.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233045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tables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databases.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 marL="233045">
              <a:lnSpc>
                <a:spcPts val="1835"/>
              </a:lnSpc>
              <a:spcBef>
                <a:spcPts val="132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6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views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  <a:p>
            <a:pPr marL="233045">
              <a:lnSpc>
                <a:spcPts val="1835"/>
              </a:lnSpc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database.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 marL="233045">
              <a:lnSpc>
                <a:spcPct val="100000"/>
              </a:lnSpc>
              <a:spcBef>
                <a:spcPts val="1325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of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1024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columns.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50">
              <a:latin typeface="Calibri"/>
              <a:cs typeface="Calibri"/>
            </a:endParaRPr>
          </a:p>
          <a:p>
            <a:pPr marL="233045" marR="451484">
              <a:lnSpc>
                <a:spcPts val="1750"/>
              </a:lnSpc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inside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comes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referenced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b="1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definition.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Calibri"/>
              <a:cs typeface="Calibri"/>
            </a:endParaRPr>
          </a:p>
          <a:p>
            <a:pPr marL="233045" marR="920750">
              <a:lnSpc>
                <a:spcPts val="1750"/>
              </a:lnSpc>
              <a:spcBef>
                <a:spcPts val="5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views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dynamically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600" b="1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referenced.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078" y="294386"/>
              <a:ext cx="5004295" cy="352298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6551" y="1458467"/>
            <a:ext cx="3511296" cy="45110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07340" y="183895"/>
            <a:ext cx="6263005" cy="162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ahoma"/>
              <a:cs typeface="Tahoma"/>
            </a:endParaRPr>
          </a:p>
          <a:p>
            <a:pPr marL="506730" indent="-342265">
              <a:lnSpc>
                <a:spcPct val="100000"/>
              </a:lnSpc>
              <a:buFont typeface="Wingdings"/>
              <a:buChar char=""/>
              <a:tabLst>
                <a:tab pos="506095" algn="l"/>
                <a:tab pos="507365" algn="l"/>
              </a:tabLst>
            </a:pPr>
            <a:r>
              <a:rPr sz="1800" spc="-5" dirty="0">
                <a:latin typeface="Calibri"/>
                <a:cs typeface="Calibri"/>
              </a:rPr>
              <a:t>SQL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Server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supports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procedures:</a:t>
            </a:r>
            <a:endParaRPr sz="1800">
              <a:latin typeface="Calibri"/>
              <a:cs typeface="Calibri"/>
            </a:endParaRPr>
          </a:p>
          <a:p>
            <a:pPr marL="408305">
              <a:lnSpc>
                <a:spcPct val="100000"/>
              </a:lnSpc>
              <a:spcBef>
                <a:spcPts val="166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User-Defined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02208" y="2168651"/>
            <a:ext cx="7417434" cy="725805"/>
            <a:chOff x="902208" y="2168651"/>
            <a:chExt cx="7417434" cy="725805"/>
          </a:xfrm>
        </p:grpSpPr>
        <p:sp>
          <p:nvSpPr>
            <p:cNvPr id="10" name="object 10"/>
            <p:cNvSpPr/>
            <p:nvPr/>
          </p:nvSpPr>
          <p:spPr>
            <a:xfrm>
              <a:off x="915162" y="2428493"/>
              <a:ext cx="7391400" cy="452755"/>
            </a:xfrm>
            <a:custGeom>
              <a:avLst/>
              <a:gdLst/>
              <a:ahLst/>
              <a:cxnLst/>
              <a:rect l="l" t="t" r="r" b="b"/>
              <a:pathLst>
                <a:path w="7391400" h="452755">
                  <a:moveTo>
                    <a:pt x="0" y="452627"/>
                  </a:moveTo>
                  <a:lnTo>
                    <a:pt x="7391400" y="452627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452627"/>
                  </a:lnTo>
                  <a:close/>
                </a:path>
              </a:pathLst>
            </a:custGeom>
            <a:ln w="25908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2258" y="2181605"/>
              <a:ext cx="6652259" cy="532130"/>
            </a:xfrm>
            <a:custGeom>
              <a:avLst/>
              <a:gdLst/>
              <a:ahLst/>
              <a:cxnLst/>
              <a:rect l="l" t="t" r="r" b="b"/>
              <a:pathLst>
                <a:path w="6652259" h="532130">
                  <a:moveTo>
                    <a:pt x="6563614" y="0"/>
                  </a:moveTo>
                  <a:lnTo>
                    <a:pt x="88646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6"/>
                  </a:lnTo>
                  <a:lnTo>
                    <a:pt x="0" y="443230"/>
                  </a:lnTo>
                  <a:lnTo>
                    <a:pt x="6975" y="477708"/>
                  </a:lnTo>
                  <a:lnTo>
                    <a:pt x="25987" y="505888"/>
                  </a:lnTo>
                  <a:lnTo>
                    <a:pt x="54167" y="524900"/>
                  </a:lnTo>
                  <a:lnTo>
                    <a:pt x="88646" y="531876"/>
                  </a:lnTo>
                  <a:lnTo>
                    <a:pt x="6563614" y="531876"/>
                  </a:lnTo>
                  <a:lnTo>
                    <a:pt x="6598092" y="524900"/>
                  </a:lnTo>
                  <a:lnTo>
                    <a:pt x="6626272" y="505888"/>
                  </a:lnTo>
                  <a:lnTo>
                    <a:pt x="6645284" y="477708"/>
                  </a:lnTo>
                  <a:lnTo>
                    <a:pt x="6652259" y="443230"/>
                  </a:lnTo>
                  <a:lnTo>
                    <a:pt x="6652259" y="88646"/>
                  </a:lnTo>
                  <a:lnTo>
                    <a:pt x="6645284" y="54167"/>
                  </a:lnTo>
                  <a:lnTo>
                    <a:pt x="6626272" y="25987"/>
                  </a:lnTo>
                  <a:lnTo>
                    <a:pt x="6598092" y="6975"/>
                  </a:lnTo>
                  <a:lnTo>
                    <a:pt x="6563614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02258" y="2181605"/>
              <a:ext cx="6652259" cy="532130"/>
            </a:xfrm>
            <a:custGeom>
              <a:avLst/>
              <a:gdLst/>
              <a:ahLst/>
              <a:cxnLst/>
              <a:rect l="l" t="t" r="r" b="b"/>
              <a:pathLst>
                <a:path w="6652259" h="532130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6563614" y="0"/>
                  </a:lnTo>
                  <a:lnTo>
                    <a:pt x="6598092" y="6975"/>
                  </a:lnTo>
                  <a:lnTo>
                    <a:pt x="6626272" y="25987"/>
                  </a:lnTo>
                  <a:lnTo>
                    <a:pt x="6645284" y="54167"/>
                  </a:lnTo>
                  <a:lnTo>
                    <a:pt x="6652259" y="88646"/>
                  </a:lnTo>
                  <a:lnTo>
                    <a:pt x="6652259" y="443230"/>
                  </a:lnTo>
                  <a:lnTo>
                    <a:pt x="6645284" y="477708"/>
                  </a:lnTo>
                  <a:lnTo>
                    <a:pt x="6626272" y="505888"/>
                  </a:lnTo>
                  <a:lnTo>
                    <a:pt x="6598092" y="524900"/>
                  </a:lnTo>
                  <a:lnTo>
                    <a:pt x="6563614" y="531876"/>
                  </a:lnTo>
                  <a:lnTo>
                    <a:pt x="88646" y="531876"/>
                  </a:lnTo>
                  <a:lnTo>
                    <a:pt x="54167" y="524900"/>
                  </a:lnTo>
                  <a:lnTo>
                    <a:pt x="25987" y="505888"/>
                  </a:lnTo>
                  <a:lnTo>
                    <a:pt x="6975" y="477708"/>
                  </a:lnTo>
                  <a:lnTo>
                    <a:pt x="0" y="443230"/>
                  </a:lnTo>
                  <a:lnTo>
                    <a:pt x="0" y="88646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10664" y="2306574"/>
            <a:ext cx="57346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User-defined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known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custom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procedures.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902208" y="3031301"/>
          <a:ext cx="7391400" cy="6666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110"/>
                <a:gridCol w="6749415"/>
                <a:gridCol w="269875"/>
              </a:tblGrid>
              <a:tr h="2140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5CB56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1575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These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procedures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are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used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reusing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Transact-SQL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statements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performing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28575">
                      <a:solidFill>
                        <a:srgbClr val="5CB56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5CB564"/>
                      </a:solidFill>
                      <a:prstDash val="solid"/>
                    </a:lnB>
                  </a:tcPr>
                </a:tc>
              </a:tr>
              <a:tr h="2636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CB564"/>
                      </a:solidFill>
                      <a:prstDash val="solid"/>
                    </a:lnL>
                    <a:lnT w="28575">
                      <a:solidFill>
                        <a:srgbClr val="5CB56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1425"/>
                        </a:lnSpc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repetitive</a:t>
                      </a:r>
                      <a:r>
                        <a:rPr sz="14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tasks.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5CB56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5CB564"/>
                      </a:solidFill>
                      <a:prstDash val="solid"/>
                    </a:lnR>
                    <a:lnT w="28575">
                      <a:solidFill>
                        <a:srgbClr val="5CB564"/>
                      </a:solidFill>
                      <a:prstDash val="solid"/>
                    </a:lnT>
                  </a:tcPr>
                </a:tc>
              </a:tr>
              <a:tr h="1889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CB564"/>
                      </a:solidFill>
                      <a:prstDash val="solid"/>
                    </a:lnL>
                    <a:lnB w="28575">
                      <a:solidFill>
                        <a:srgbClr val="5CB56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5CB564"/>
                      </a:solidFill>
                      <a:prstDash val="solid"/>
                    </a:lnR>
                    <a:lnB w="28575">
                      <a:solidFill>
                        <a:srgbClr val="5CB56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1285494" y="2977133"/>
            <a:ext cx="6753225" cy="532130"/>
          </a:xfrm>
          <a:custGeom>
            <a:avLst/>
            <a:gdLst/>
            <a:ahLst/>
            <a:cxnLst/>
            <a:rect l="l" t="t" r="r" b="b"/>
            <a:pathLst>
              <a:path w="6753225" h="532129">
                <a:moveTo>
                  <a:pt x="6664198" y="0"/>
                </a:moveTo>
                <a:lnTo>
                  <a:pt x="88646" y="0"/>
                </a:lnTo>
                <a:lnTo>
                  <a:pt x="54167" y="6975"/>
                </a:lnTo>
                <a:lnTo>
                  <a:pt x="25987" y="25987"/>
                </a:lnTo>
                <a:lnTo>
                  <a:pt x="6975" y="54167"/>
                </a:lnTo>
                <a:lnTo>
                  <a:pt x="0" y="88646"/>
                </a:lnTo>
                <a:lnTo>
                  <a:pt x="0" y="443230"/>
                </a:lnTo>
                <a:lnTo>
                  <a:pt x="6975" y="477708"/>
                </a:lnTo>
                <a:lnTo>
                  <a:pt x="25987" y="505888"/>
                </a:lnTo>
                <a:lnTo>
                  <a:pt x="54167" y="524900"/>
                </a:lnTo>
                <a:lnTo>
                  <a:pt x="88646" y="531876"/>
                </a:lnTo>
                <a:lnTo>
                  <a:pt x="6664198" y="531876"/>
                </a:lnTo>
                <a:lnTo>
                  <a:pt x="6698676" y="524900"/>
                </a:lnTo>
                <a:lnTo>
                  <a:pt x="6726856" y="505888"/>
                </a:lnTo>
                <a:lnTo>
                  <a:pt x="6745868" y="477708"/>
                </a:lnTo>
                <a:lnTo>
                  <a:pt x="6752844" y="443230"/>
                </a:lnTo>
                <a:lnTo>
                  <a:pt x="6752844" y="88646"/>
                </a:lnTo>
                <a:lnTo>
                  <a:pt x="6745868" y="54167"/>
                </a:lnTo>
                <a:lnTo>
                  <a:pt x="6726856" y="25987"/>
                </a:lnTo>
                <a:lnTo>
                  <a:pt x="6698676" y="6975"/>
                </a:lnTo>
                <a:lnTo>
                  <a:pt x="6664198" y="0"/>
                </a:lnTo>
                <a:close/>
              </a:path>
            </a:pathLst>
          </a:custGeom>
          <a:solidFill>
            <a:srgbClr val="5CB56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902208" y="3848165"/>
          <a:ext cx="7391398" cy="6666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110"/>
                <a:gridCol w="6718934"/>
                <a:gridCol w="300354"/>
              </a:tblGrid>
              <a:tr h="2125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5EAE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1575"/>
                        </a:lnSpc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There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are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two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types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of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user-defined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stored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procedures,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Transact-SQL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stored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28575">
                      <a:solidFill>
                        <a:srgbClr val="5EAE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5EAEA6"/>
                      </a:solidFill>
                      <a:prstDash val="solid"/>
                    </a:lnB>
                  </a:tcPr>
                </a:tc>
              </a:tr>
              <a:tr h="211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EAEA6"/>
                      </a:solidFill>
                      <a:prstDash val="solid"/>
                    </a:lnL>
                    <a:lnT w="28575">
                      <a:solidFill>
                        <a:srgbClr val="5EAEA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1435"/>
                        </a:lnSpc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procedures</a:t>
                      </a:r>
                      <a:r>
                        <a:rPr sz="14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Common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Language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(CLR)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stored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procedures.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5EAEA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5EAEA6"/>
                      </a:solidFill>
                      <a:prstDash val="solid"/>
                    </a:lnR>
                    <a:lnT w="28575">
                      <a:solidFill>
                        <a:srgbClr val="5EAEA6"/>
                      </a:solidFill>
                      <a:prstDash val="solid"/>
                    </a:lnT>
                  </a:tcPr>
                </a:tc>
              </a:tr>
              <a:tr h="24314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EAEA6"/>
                      </a:solidFill>
                      <a:prstDash val="solid"/>
                    </a:lnL>
                    <a:lnR w="28575">
                      <a:solidFill>
                        <a:srgbClr val="5EAEA6"/>
                      </a:solidFill>
                      <a:prstDash val="solid"/>
                    </a:lnR>
                    <a:lnB w="28575">
                      <a:solidFill>
                        <a:srgbClr val="5EAEA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1285494" y="3793997"/>
            <a:ext cx="6722745" cy="532130"/>
          </a:xfrm>
          <a:custGeom>
            <a:avLst/>
            <a:gdLst/>
            <a:ahLst/>
            <a:cxnLst/>
            <a:rect l="l" t="t" r="r" b="b"/>
            <a:pathLst>
              <a:path w="6722745" h="532129">
                <a:moveTo>
                  <a:pt x="6633718" y="0"/>
                </a:moveTo>
                <a:lnTo>
                  <a:pt x="88646" y="0"/>
                </a:lnTo>
                <a:lnTo>
                  <a:pt x="54167" y="6975"/>
                </a:lnTo>
                <a:lnTo>
                  <a:pt x="25987" y="25987"/>
                </a:lnTo>
                <a:lnTo>
                  <a:pt x="6975" y="54167"/>
                </a:lnTo>
                <a:lnTo>
                  <a:pt x="0" y="88645"/>
                </a:lnTo>
                <a:lnTo>
                  <a:pt x="0" y="443229"/>
                </a:lnTo>
                <a:lnTo>
                  <a:pt x="6975" y="477708"/>
                </a:lnTo>
                <a:lnTo>
                  <a:pt x="25987" y="505888"/>
                </a:lnTo>
                <a:lnTo>
                  <a:pt x="54167" y="524900"/>
                </a:lnTo>
                <a:lnTo>
                  <a:pt x="88646" y="531875"/>
                </a:lnTo>
                <a:lnTo>
                  <a:pt x="6633718" y="531875"/>
                </a:lnTo>
                <a:lnTo>
                  <a:pt x="6668196" y="524900"/>
                </a:lnTo>
                <a:lnTo>
                  <a:pt x="6696376" y="505888"/>
                </a:lnTo>
                <a:lnTo>
                  <a:pt x="6715388" y="477708"/>
                </a:lnTo>
                <a:lnTo>
                  <a:pt x="6722364" y="443229"/>
                </a:lnTo>
                <a:lnTo>
                  <a:pt x="6722364" y="88645"/>
                </a:lnTo>
                <a:lnTo>
                  <a:pt x="6715388" y="54167"/>
                </a:lnTo>
                <a:lnTo>
                  <a:pt x="6696376" y="25987"/>
                </a:lnTo>
                <a:lnTo>
                  <a:pt x="6668196" y="6975"/>
                </a:lnTo>
                <a:lnTo>
                  <a:pt x="6633718" y="0"/>
                </a:lnTo>
                <a:close/>
              </a:path>
            </a:pathLst>
          </a:custGeom>
          <a:solidFill>
            <a:srgbClr val="5EAE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902208" y="4664868"/>
          <a:ext cx="7391398" cy="666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110"/>
                <a:gridCol w="6718934"/>
                <a:gridCol w="300354"/>
              </a:tblGrid>
              <a:tr h="2126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6079A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1570"/>
                        </a:lnSpc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Transact-SQL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stored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procedures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consist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4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Transact-SQL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statements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whereas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28575">
                      <a:solidFill>
                        <a:srgbClr val="6079A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6079A8"/>
                      </a:solidFill>
                      <a:prstDash val="solid"/>
                    </a:lnB>
                  </a:tcPr>
                </a:tc>
              </a:tr>
              <a:tr h="209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6079A8"/>
                      </a:solidFill>
                      <a:prstDash val="solid"/>
                    </a:lnL>
                    <a:lnT w="28575">
                      <a:solidFill>
                        <a:srgbClr val="6079A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1435"/>
                        </a:lnSpc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stored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procedures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are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based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.NET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framework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CLR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methods.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6079A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6079A8"/>
                      </a:solidFill>
                      <a:prstDash val="solid"/>
                    </a:lnR>
                    <a:lnT w="28575">
                      <a:solidFill>
                        <a:srgbClr val="6079A8"/>
                      </a:solidFill>
                      <a:prstDash val="solid"/>
                    </a:lnT>
                  </a:tcPr>
                </a:tc>
              </a:tr>
              <a:tr h="244506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6079A8"/>
                      </a:solidFill>
                      <a:prstDash val="solid"/>
                    </a:lnL>
                    <a:lnR w="28575">
                      <a:solidFill>
                        <a:srgbClr val="6079A8"/>
                      </a:solidFill>
                      <a:prstDash val="solid"/>
                    </a:lnR>
                    <a:lnB w="28575">
                      <a:solidFill>
                        <a:srgbClr val="6079A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1285494" y="4610861"/>
            <a:ext cx="6722745" cy="530860"/>
          </a:xfrm>
          <a:custGeom>
            <a:avLst/>
            <a:gdLst/>
            <a:ahLst/>
            <a:cxnLst/>
            <a:rect l="l" t="t" r="r" b="b"/>
            <a:pathLst>
              <a:path w="6722745" h="530860">
                <a:moveTo>
                  <a:pt x="6633972" y="0"/>
                </a:moveTo>
                <a:lnTo>
                  <a:pt x="88392" y="0"/>
                </a:lnTo>
                <a:lnTo>
                  <a:pt x="54006" y="6953"/>
                </a:lnTo>
                <a:lnTo>
                  <a:pt x="25908" y="25908"/>
                </a:lnTo>
                <a:lnTo>
                  <a:pt x="6953" y="54006"/>
                </a:lnTo>
                <a:lnTo>
                  <a:pt x="0" y="88392"/>
                </a:lnTo>
                <a:lnTo>
                  <a:pt x="0" y="441960"/>
                </a:lnTo>
                <a:lnTo>
                  <a:pt x="6953" y="476345"/>
                </a:lnTo>
                <a:lnTo>
                  <a:pt x="25907" y="504444"/>
                </a:lnTo>
                <a:lnTo>
                  <a:pt x="54006" y="523398"/>
                </a:lnTo>
                <a:lnTo>
                  <a:pt x="88392" y="530352"/>
                </a:lnTo>
                <a:lnTo>
                  <a:pt x="6633972" y="530352"/>
                </a:lnTo>
                <a:lnTo>
                  <a:pt x="6668357" y="523398"/>
                </a:lnTo>
                <a:lnTo>
                  <a:pt x="6696456" y="504444"/>
                </a:lnTo>
                <a:lnTo>
                  <a:pt x="6715410" y="476345"/>
                </a:lnTo>
                <a:lnTo>
                  <a:pt x="6722364" y="441960"/>
                </a:lnTo>
                <a:lnTo>
                  <a:pt x="6722364" y="88392"/>
                </a:lnTo>
                <a:lnTo>
                  <a:pt x="6715410" y="54006"/>
                </a:lnTo>
                <a:lnTo>
                  <a:pt x="6696456" y="25908"/>
                </a:lnTo>
                <a:lnTo>
                  <a:pt x="6668357" y="6953"/>
                </a:lnTo>
                <a:lnTo>
                  <a:pt x="6633972" y="0"/>
                </a:lnTo>
                <a:close/>
              </a:path>
            </a:pathLst>
          </a:custGeom>
          <a:solidFill>
            <a:srgbClr val="6079A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902208" y="5414771"/>
            <a:ext cx="7417434" cy="744220"/>
            <a:chOff x="902208" y="5414771"/>
            <a:chExt cx="7417434" cy="744220"/>
          </a:xfrm>
        </p:grpSpPr>
        <p:sp>
          <p:nvSpPr>
            <p:cNvPr id="21" name="object 21"/>
            <p:cNvSpPr/>
            <p:nvPr/>
          </p:nvSpPr>
          <p:spPr>
            <a:xfrm>
              <a:off x="915162" y="5692901"/>
              <a:ext cx="7391400" cy="452755"/>
            </a:xfrm>
            <a:custGeom>
              <a:avLst/>
              <a:gdLst/>
              <a:ahLst/>
              <a:cxnLst/>
              <a:rect l="l" t="t" r="r" b="b"/>
              <a:pathLst>
                <a:path w="7391400" h="452754">
                  <a:moveTo>
                    <a:pt x="0" y="452628"/>
                  </a:moveTo>
                  <a:lnTo>
                    <a:pt x="7391400" y="452628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452628"/>
                  </a:lnTo>
                  <a:close/>
                </a:path>
              </a:pathLst>
            </a:custGeom>
            <a:ln w="25908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85494" y="5427725"/>
              <a:ext cx="6734809" cy="530860"/>
            </a:xfrm>
            <a:custGeom>
              <a:avLst/>
              <a:gdLst/>
              <a:ahLst/>
              <a:cxnLst/>
              <a:rect l="l" t="t" r="r" b="b"/>
              <a:pathLst>
                <a:path w="6734809" h="530860">
                  <a:moveTo>
                    <a:pt x="6646164" y="0"/>
                  </a:moveTo>
                  <a:lnTo>
                    <a:pt x="88392" y="0"/>
                  </a:lnTo>
                  <a:lnTo>
                    <a:pt x="54006" y="6953"/>
                  </a:lnTo>
                  <a:lnTo>
                    <a:pt x="25908" y="25908"/>
                  </a:lnTo>
                  <a:lnTo>
                    <a:pt x="6953" y="54006"/>
                  </a:lnTo>
                  <a:lnTo>
                    <a:pt x="0" y="88392"/>
                  </a:lnTo>
                  <a:lnTo>
                    <a:pt x="0" y="441960"/>
                  </a:lnTo>
                  <a:lnTo>
                    <a:pt x="6953" y="476366"/>
                  </a:lnTo>
                  <a:lnTo>
                    <a:pt x="25907" y="504463"/>
                  </a:lnTo>
                  <a:lnTo>
                    <a:pt x="54006" y="523405"/>
                  </a:lnTo>
                  <a:lnTo>
                    <a:pt x="88392" y="530352"/>
                  </a:lnTo>
                  <a:lnTo>
                    <a:pt x="6646164" y="530352"/>
                  </a:lnTo>
                  <a:lnTo>
                    <a:pt x="6680549" y="523405"/>
                  </a:lnTo>
                  <a:lnTo>
                    <a:pt x="6708648" y="504463"/>
                  </a:lnTo>
                  <a:lnTo>
                    <a:pt x="6727602" y="476366"/>
                  </a:lnTo>
                  <a:lnTo>
                    <a:pt x="6734556" y="441960"/>
                  </a:lnTo>
                  <a:lnTo>
                    <a:pt x="6734556" y="88392"/>
                  </a:lnTo>
                  <a:lnTo>
                    <a:pt x="6727602" y="54006"/>
                  </a:lnTo>
                  <a:lnTo>
                    <a:pt x="6708648" y="25908"/>
                  </a:lnTo>
                  <a:lnTo>
                    <a:pt x="6680549" y="6953"/>
                  </a:lnTo>
                  <a:lnTo>
                    <a:pt x="6646164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85494" y="5427725"/>
              <a:ext cx="6734809" cy="530860"/>
            </a:xfrm>
            <a:custGeom>
              <a:avLst/>
              <a:gdLst/>
              <a:ahLst/>
              <a:cxnLst/>
              <a:rect l="l" t="t" r="r" b="b"/>
              <a:pathLst>
                <a:path w="6734809" h="530860">
                  <a:moveTo>
                    <a:pt x="0" y="88392"/>
                  </a:moveTo>
                  <a:lnTo>
                    <a:pt x="6953" y="54006"/>
                  </a:lnTo>
                  <a:lnTo>
                    <a:pt x="25908" y="25908"/>
                  </a:lnTo>
                  <a:lnTo>
                    <a:pt x="54006" y="6953"/>
                  </a:lnTo>
                  <a:lnTo>
                    <a:pt x="88392" y="0"/>
                  </a:lnTo>
                  <a:lnTo>
                    <a:pt x="6646164" y="0"/>
                  </a:lnTo>
                  <a:lnTo>
                    <a:pt x="6680549" y="6953"/>
                  </a:lnTo>
                  <a:lnTo>
                    <a:pt x="6708648" y="25908"/>
                  </a:lnTo>
                  <a:lnTo>
                    <a:pt x="6727602" y="54006"/>
                  </a:lnTo>
                  <a:lnTo>
                    <a:pt x="6734556" y="88392"/>
                  </a:lnTo>
                  <a:lnTo>
                    <a:pt x="6734556" y="441960"/>
                  </a:lnTo>
                  <a:lnTo>
                    <a:pt x="6727602" y="476366"/>
                  </a:lnTo>
                  <a:lnTo>
                    <a:pt x="6708648" y="504463"/>
                  </a:lnTo>
                  <a:lnTo>
                    <a:pt x="6680549" y="523405"/>
                  </a:lnTo>
                  <a:lnTo>
                    <a:pt x="6646164" y="530352"/>
                  </a:lnTo>
                  <a:lnTo>
                    <a:pt x="88392" y="530352"/>
                  </a:lnTo>
                  <a:lnTo>
                    <a:pt x="54006" y="523405"/>
                  </a:lnTo>
                  <a:lnTo>
                    <a:pt x="25907" y="504463"/>
                  </a:lnTo>
                  <a:lnTo>
                    <a:pt x="6953" y="476366"/>
                  </a:lnTo>
                  <a:lnTo>
                    <a:pt x="0" y="441960"/>
                  </a:lnTo>
                  <a:lnTo>
                    <a:pt x="0" y="88392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493011" y="5552338"/>
            <a:ext cx="54375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take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return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user-defined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parameters.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3078" y="294386"/>
            <a:ext cx="5004295" cy="3522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027" y="1077467"/>
            <a:ext cx="3208020" cy="45110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902208" y="1664207"/>
            <a:ext cx="7417434" cy="609600"/>
            <a:chOff x="902208" y="1664207"/>
            <a:chExt cx="7417434" cy="609600"/>
          </a:xfrm>
        </p:grpSpPr>
        <p:sp>
          <p:nvSpPr>
            <p:cNvPr id="10" name="object 10"/>
            <p:cNvSpPr/>
            <p:nvPr/>
          </p:nvSpPr>
          <p:spPr>
            <a:xfrm>
              <a:off x="915162" y="1882901"/>
              <a:ext cx="7391400" cy="378460"/>
            </a:xfrm>
            <a:custGeom>
              <a:avLst/>
              <a:gdLst/>
              <a:ahLst/>
              <a:cxnLst/>
              <a:rect l="l" t="t" r="r" b="b"/>
              <a:pathLst>
                <a:path w="7391400" h="378460">
                  <a:moveTo>
                    <a:pt x="0" y="377951"/>
                  </a:moveTo>
                  <a:lnTo>
                    <a:pt x="7391400" y="377951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377951"/>
                  </a:lnTo>
                  <a:close/>
                </a:path>
              </a:pathLst>
            </a:custGeom>
            <a:ln w="25908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2258" y="1677161"/>
              <a:ext cx="6652259" cy="443865"/>
            </a:xfrm>
            <a:custGeom>
              <a:avLst/>
              <a:gdLst/>
              <a:ahLst/>
              <a:cxnLst/>
              <a:rect l="l" t="t" r="r" b="b"/>
              <a:pathLst>
                <a:path w="6652259" h="443864">
                  <a:moveTo>
                    <a:pt x="6578346" y="0"/>
                  </a:moveTo>
                  <a:lnTo>
                    <a:pt x="73914" y="0"/>
                  </a:lnTo>
                  <a:lnTo>
                    <a:pt x="45166" y="5816"/>
                  </a:lnTo>
                  <a:lnTo>
                    <a:pt x="21669" y="21669"/>
                  </a:lnTo>
                  <a:lnTo>
                    <a:pt x="5816" y="45166"/>
                  </a:lnTo>
                  <a:lnTo>
                    <a:pt x="0" y="73913"/>
                  </a:lnTo>
                  <a:lnTo>
                    <a:pt x="0" y="369569"/>
                  </a:lnTo>
                  <a:lnTo>
                    <a:pt x="5816" y="398317"/>
                  </a:lnTo>
                  <a:lnTo>
                    <a:pt x="21669" y="421814"/>
                  </a:lnTo>
                  <a:lnTo>
                    <a:pt x="45166" y="437667"/>
                  </a:lnTo>
                  <a:lnTo>
                    <a:pt x="73914" y="443483"/>
                  </a:lnTo>
                  <a:lnTo>
                    <a:pt x="6578346" y="443483"/>
                  </a:lnTo>
                  <a:lnTo>
                    <a:pt x="6607093" y="437667"/>
                  </a:lnTo>
                  <a:lnTo>
                    <a:pt x="6630590" y="421814"/>
                  </a:lnTo>
                  <a:lnTo>
                    <a:pt x="6646443" y="398317"/>
                  </a:lnTo>
                  <a:lnTo>
                    <a:pt x="6652259" y="369569"/>
                  </a:lnTo>
                  <a:lnTo>
                    <a:pt x="6652259" y="73913"/>
                  </a:lnTo>
                  <a:lnTo>
                    <a:pt x="6646443" y="45166"/>
                  </a:lnTo>
                  <a:lnTo>
                    <a:pt x="6630590" y="21669"/>
                  </a:lnTo>
                  <a:lnTo>
                    <a:pt x="6607093" y="5816"/>
                  </a:lnTo>
                  <a:lnTo>
                    <a:pt x="6578346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02258" y="1677161"/>
              <a:ext cx="6652259" cy="443865"/>
            </a:xfrm>
            <a:custGeom>
              <a:avLst/>
              <a:gdLst/>
              <a:ahLst/>
              <a:cxnLst/>
              <a:rect l="l" t="t" r="r" b="b"/>
              <a:pathLst>
                <a:path w="6652259" h="443864">
                  <a:moveTo>
                    <a:pt x="0" y="73913"/>
                  </a:moveTo>
                  <a:lnTo>
                    <a:pt x="5816" y="45166"/>
                  </a:lnTo>
                  <a:lnTo>
                    <a:pt x="21669" y="21669"/>
                  </a:lnTo>
                  <a:lnTo>
                    <a:pt x="45166" y="5816"/>
                  </a:lnTo>
                  <a:lnTo>
                    <a:pt x="73914" y="0"/>
                  </a:lnTo>
                  <a:lnTo>
                    <a:pt x="6578346" y="0"/>
                  </a:lnTo>
                  <a:lnTo>
                    <a:pt x="6607093" y="5816"/>
                  </a:lnTo>
                  <a:lnTo>
                    <a:pt x="6630590" y="21669"/>
                  </a:lnTo>
                  <a:lnTo>
                    <a:pt x="6646443" y="45166"/>
                  </a:lnTo>
                  <a:lnTo>
                    <a:pt x="6652259" y="73913"/>
                  </a:lnTo>
                  <a:lnTo>
                    <a:pt x="6652259" y="369569"/>
                  </a:lnTo>
                  <a:lnTo>
                    <a:pt x="6646443" y="398317"/>
                  </a:lnTo>
                  <a:lnTo>
                    <a:pt x="6630590" y="421814"/>
                  </a:lnTo>
                  <a:lnTo>
                    <a:pt x="6607093" y="437667"/>
                  </a:lnTo>
                  <a:lnTo>
                    <a:pt x="6578346" y="443483"/>
                  </a:lnTo>
                  <a:lnTo>
                    <a:pt x="73914" y="443483"/>
                  </a:lnTo>
                  <a:lnTo>
                    <a:pt x="45166" y="437667"/>
                  </a:lnTo>
                  <a:lnTo>
                    <a:pt x="21669" y="421814"/>
                  </a:lnTo>
                  <a:lnTo>
                    <a:pt x="5816" y="398317"/>
                  </a:lnTo>
                  <a:lnTo>
                    <a:pt x="0" y="369569"/>
                  </a:lnTo>
                  <a:lnTo>
                    <a:pt x="0" y="7391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902208" y="2327148"/>
            <a:ext cx="7417434" cy="626745"/>
            <a:chOff x="902208" y="2327148"/>
            <a:chExt cx="7417434" cy="626745"/>
          </a:xfrm>
        </p:grpSpPr>
        <p:sp>
          <p:nvSpPr>
            <p:cNvPr id="14" name="object 14"/>
            <p:cNvSpPr/>
            <p:nvPr/>
          </p:nvSpPr>
          <p:spPr>
            <a:xfrm>
              <a:off x="915162" y="2562606"/>
              <a:ext cx="7391400" cy="378460"/>
            </a:xfrm>
            <a:custGeom>
              <a:avLst/>
              <a:gdLst/>
              <a:ahLst/>
              <a:cxnLst/>
              <a:rect l="l" t="t" r="r" b="b"/>
              <a:pathLst>
                <a:path w="7391400" h="378460">
                  <a:moveTo>
                    <a:pt x="0" y="377951"/>
                  </a:moveTo>
                  <a:lnTo>
                    <a:pt x="7391400" y="377951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377951"/>
                  </a:lnTo>
                  <a:close/>
                </a:path>
              </a:pathLst>
            </a:custGeom>
            <a:ln w="25908">
              <a:solidFill>
                <a:srgbClr val="69B7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85494" y="2340102"/>
              <a:ext cx="6753225" cy="443865"/>
            </a:xfrm>
            <a:custGeom>
              <a:avLst/>
              <a:gdLst/>
              <a:ahLst/>
              <a:cxnLst/>
              <a:rect l="l" t="t" r="r" b="b"/>
              <a:pathLst>
                <a:path w="6753225" h="443864">
                  <a:moveTo>
                    <a:pt x="6678930" y="0"/>
                  </a:moveTo>
                  <a:lnTo>
                    <a:pt x="73914" y="0"/>
                  </a:lnTo>
                  <a:lnTo>
                    <a:pt x="45166" y="5816"/>
                  </a:lnTo>
                  <a:lnTo>
                    <a:pt x="21669" y="21669"/>
                  </a:lnTo>
                  <a:lnTo>
                    <a:pt x="5816" y="45166"/>
                  </a:lnTo>
                  <a:lnTo>
                    <a:pt x="0" y="73913"/>
                  </a:lnTo>
                  <a:lnTo>
                    <a:pt x="0" y="369569"/>
                  </a:lnTo>
                  <a:lnTo>
                    <a:pt x="5816" y="398317"/>
                  </a:lnTo>
                  <a:lnTo>
                    <a:pt x="21669" y="421814"/>
                  </a:lnTo>
                  <a:lnTo>
                    <a:pt x="45166" y="437667"/>
                  </a:lnTo>
                  <a:lnTo>
                    <a:pt x="73914" y="443483"/>
                  </a:lnTo>
                  <a:lnTo>
                    <a:pt x="6678930" y="443483"/>
                  </a:lnTo>
                  <a:lnTo>
                    <a:pt x="6707677" y="437667"/>
                  </a:lnTo>
                  <a:lnTo>
                    <a:pt x="6731174" y="421814"/>
                  </a:lnTo>
                  <a:lnTo>
                    <a:pt x="6747027" y="398317"/>
                  </a:lnTo>
                  <a:lnTo>
                    <a:pt x="6752844" y="369569"/>
                  </a:lnTo>
                  <a:lnTo>
                    <a:pt x="6752844" y="73913"/>
                  </a:lnTo>
                  <a:lnTo>
                    <a:pt x="6747027" y="45166"/>
                  </a:lnTo>
                  <a:lnTo>
                    <a:pt x="6731174" y="21669"/>
                  </a:lnTo>
                  <a:lnTo>
                    <a:pt x="6707677" y="5816"/>
                  </a:lnTo>
                  <a:lnTo>
                    <a:pt x="6678930" y="0"/>
                  </a:lnTo>
                  <a:close/>
                </a:path>
              </a:pathLst>
            </a:custGeom>
            <a:solidFill>
              <a:srgbClr val="69B7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85494" y="2340102"/>
              <a:ext cx="6753225" cy="443865"/>
            </a:xfrm>
            <a:custGeom>
              <a:avLst/>
              <a:gdLst/>
              <a:ahLst/>
              <a:cxnLst/>
              <a:rect l="l" t="t" r="r" b="b"/>
              <a:pathLst>
                <a:path w="6753225" h="443864">
                  <a:moveTo>
                    <a:pt x="0" y="73913"/>
                  </a:moveTo>
                  <a:lnTo>
                    <a:pt x="5816" y="45166"/>
                  </a:lnTo>
                  <a:lnTo>
                    <a:pt x="21669" y="21669"/>
                  </a:lnTo>
                  <a:lnTo>
                    <a:pt x="45166" y="5816"/>
                  </a:lnTo>
                  <a:lnTo>
                    <a:pt x="73914" y="0"/>
                  </a:lnTo>
                  <a:lnTo>
                    <a:pt x="6678930" y="0"/>
                  </a:lnTo>
                  <a:lnTo>
                    <a:pt x="6707677" y="5816"/>
                  </a:lnTo>
                  <a:lnTo>
                    <a:pt x="6731174" y="21669"/>
                  </a:lnTo>
                  <a:lnTo>
                    <a:pt x="6747027" y="45166"/>
                  </a:lnTo>
                  <a:lnTo>
                    <a:pt x="6752844" y="73913"/>
                  </a:lnTo>
                  <a:lnTo>
                    <a:pt x="6752844" y="369569"/>
                  </a:lnTo>
                  <a:lnTo>
                    <a:pt x="6747027" y="398317"/>
                  </a:lnTo>
                  <a:lnTo>
                    <a:pt x="6731174" y="421814"/>
                  </a:lnTo>
                  <a:lnTo>
                    <a:pt x="6707677" y="437667"/>
                  </a:lnTo>
                  <a:lnTo>
                    <a:pt x="6678930" y="443483"/>
                  </a:lnTo>
                  <a:lnTo>
                    <a:pt x="73914" y="443483"/>
                  </a:lnTo>
                  <a:lnTo>
                    <a:pt x="45166" y="437667"/>
                  </a:lnTo>
                  <a:lnTo>
                    <a:pt x="21669" y="421814"/>
                  </a:lnTo>
                  <a:lnTo>
                    <a:pt x="5816" y="398317"/>
                  </a:lnTo>
                  <a:lnTo>
                    <a:pt x="0" y="369569"/>
                  </a:lnTo>
                  <a:lnTo>
                    <a:pt x="0" y="7391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902208" y="3008376"/>
            <a:ext cx="7417434" cy="626745"/>
            <a:chOff x="902208" y="3008376"/>
            <a:chExt cx="7417434" cy="626745"/>
          </a:xfrm>
        </p:grpSpPr>
        <p:sp>
          <p:nvSpPr>
            <p:cNvPr id="18" name="object 18"/>
            <p:cNvSpPr/>
            <p:nvPr/>
          </p:nvSpPr>
          <p:spPr>
            <a:xfrm>
              <a:off x="915162" y="3243834"/>
              <a:ext cx="7391400" cy="378460"/>
            </a:xfrm>
            <a:custGeom>
              <a:avLst/>
              <a:gdLst/>
              <a:ahLst/>
              <a:cxnLst/>
              <a:rect l="l" t="t" r="r" b="b"/>
              <a:pathLst>
                <a:path w="7391400" h="378460">
                  <a:moveTo>
                    <a:pt x="0" y="377951"/>
                  </a:moveTo>
                  <a:lnTo>
                    <a:pt x="7391400" y="377951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377951"/>
                  </a:lnTo>
                  <a:close/>
                </a:path>
              </a:pathLst>
            </a:custGeom>
            <a:ln w="25908">
              <a:solidFill>
                <a:srgbClr val="5CB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85494" y="3021330"/>
              <a:ext cx="6722745" cy="441959"/>
            </a:xfrm>
            <a:custGeom>
              <a:avLst/>
              <a:gdLst/>
              <a:ahLst/>
              <a:cxnLst/>
              <a:rect l="l" t="t" r="r" b="b"/>
              <a:pathLst>
                <a:path w="6722745" h="441960">
                  <a:moveTo>
                    <a:pt x="6648704" y="0"/>
                  </a:moveTo>
                  <a:lnTo>
                    <a:pt x="73660" y="0"/>
                  </a:lnTo>
                  <a:lnTo>
                    <a:pt x="45005" y="5794"/>
                  </a:lnTo>
                  <a:lnTo>
                    <a:pt x="21590" y="21590"/>
                  </a:lnTo>
                  <a:lnTo>
                    <a:pt x="5794" y="45005"/>
                  </a:lnTo>
                  <a:lnTo>
                    <a:pt x="0" y="73660"/>
                  </a:lnTo>
                  <a:lnTo>
                    <a:pt x="0" y="368300"/>
                  </a:lnTo>
                  <a:lnTo>
                    <a:pt x="5794" y="396954"/>
                  </a:lnTo>
                  <a:lnTo>
                    <a:pt x="21589" y="420370"/>
                  </a:lnTo>
                  <a:lnTo>
                    <a:pt x="45005" y="436165"/>
                  </a:lnTo>
                  <a:lnTo>
                    <a:pt x="73660" y="441960"/>
                  </a:lnTo>
                  <a:lnTo>
                    <a:pt x="6648704" y="441960"/>
                  </a:lnTo>
                  <a:lnTo>
                    <a:pt x="6677358" y="436165"/>
                  </a:lnTo>
                  <a:lnTo>
                    <a:pt x="6700774" y="420370"/>
                  </a:lnTo>
                  <a:lnTo>
                    <a:pt x="6716569" y="396954"/>
                  </a:lnTo>
                  <a:lnTo>
                    <a:pt x="6722364" y="368300"/>
                  </a:lnTo>
                  <a:lnTo>
                    <a:pt x="6722364" y="73660"/>
                  </a:lnTo>
                  <a:lnTo>
                    <a:pt x="6716569" y="45005"/>
                  </a:lnTo>
                  <a:lnTo>
                    <a:pt x="6700774" y="21590"/>
                  </a:lnTo>
                  <a:lnTo>
                    <a:pt x="6677358" y="5794"/>
                  </a:lnTo>
                  <a:lnTo>
                    <a:pt x="6648704" y="0"/>
                  </a:lnTo>
                  <a:close/>
                </a:path>
              </a:pathLst>
            </a:custGeom>
            <a:solidFill>
              <a:srgbClr val="5CB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85494" y="3021330"/>
              <a:ext cx="6722745" cy="441959"/>
            </a:xfrm>
            <a:custGeom>
              <a:avLst/>
              <a:gdLst/>
              <a:ahLst/>
              <a:cxnLst/>
              <a:rect l="l" t="t" r="r" b="b"/>
              <a:pathLst>
                <a:path w="6722745" h="441960">
                  <a:moveTo>
                    <a:pt x="0" y="73660"/>
                  </a:moveTo>
                  <a:lnTo>
                    <a:pt x="5794" y="45005"/>
                  </a:lnTo>
                  <a:lnTo>
                    <a:pt x="21590" y="21590"/>
                  </a:lnTo>
                  <a:lnTo>
                    <a:pt x="45005" y="5794"/>
                  </a:lnTo>
                  <a:lnTo>
                    <a:pt x="73660" y="0"/>
                  </a:lnTo>
                  <a:lnTo>
                    <a:pt x="6648704" y="0"/>
                  </a:lnTo>
                  <a:lnTo>
                    <a:pt x="6677358" y="5794"/>
                  </a:lnTo>
                  <a:lnTo>
                    <a:pt x="6700774" y="21590"/>
                  </a:lnTo>
                  <a:lnTo>
                    <a:pt x="6716569" y="45005"/>
                  </a:lnTo>
                  <a:lnTo>
                    <a:pt x="6722364" y="73660"/>
                  </a:lnTo>
                  <a:lnTo>
                    <a:pt x="6722364" y="368300"/>
                  </a:lnTo>
                  <a:lnTo>
                    <a:pt x="6716569" y="396954"/>
                  </a:lnTo>
                  <a:lnTo>
                    <a:pt x="6700774" y="420370"/>
                  </a:lnTo>
                  <a:lnTo>
                    <a:pt x="6677358" y="436165"/>
                  </a:lnTo>
                  <a:lnTo>
                    <a:pt x="6648704" y="441960"/>
                  </a:lnTo>
                  <a:lnTo>
                    <a:pt x="73660" y="441960"/>
                  </a:lnTo>
                  <a:lnTo>
                    <a:pt x="45005" y="436165"/>
                  </a:lnTo>
                  <a:lnTo>
                    <a:pt x="21589" y="420370"/>
                  </a:lnTo>
                  <a:lnTo>
                    <a:pt x="5794" y="396954"/>
                  </a:lnTo>
                  <a:lnTo>
                    <a:pt x="0" y="368300"/>
                  </a:lnTo>
                  <a:lnTo>
                    <a:pt x="0" y="7366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902208" y="3688079"/>
            <a:ext cx="7417434" cy="626745"/>
            <a:chOff x="902208" y="3688079"/>
            <a:chExt cx="7417434" cy="626745"/>
          </a:xfrm>
        </p:grpSpPr>
        <p:sp>
          <p:nvSpPr>
            <p:cNvPr id="22" name="object 22"/>
            <p:cNvSpPr/>
            <p:nvPr/>
          </p:nvSpPr>
          <p:spPr>
            <a:xfrm>
              <a:off x="915162" y="3923537"/>
              <a:ext cx="7391400" cy="378460"/>
            </a:xfrm>
            <a:custGeom>
              <a:avLst/>
              <a:gdLst/>
              <a:ahLst/>
              <a:cxnLst/>
              <a:rect l="l" t="t" r="r" b="b"/>
              <a:pathLst>
                <a:path w="7391400" h="378460">
                  <a:moveTo>
                    <a:pt x="0" y="377951"/>
                  </a:moveTo>
                  <a:lnTo>
                    <a:pt x="7391400" y="377951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377951"/>
                  </a:lnTo>
                  <a:close/>
                </a:path>
              </a:pathLst>
            </a:custGeom>
            <a:ln w="25908">
              <a:solidFill>
                <a:srgbClr val="5EAE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85494" y="3701033"/>
              <a:ext cx="6722745" cy="443865"/>
            </a:xfrm>
            <a:custGeom>
              <a:avLst/>
              <a:gdLst/>
              <a:ahLst/>
              <a:cxnLst/>
              <a:rect l="l" t="t" r="r" b="b"/>
              <a:pathLst>
                <a:path w="6722745" h="443864">
                  <a:moveTo>
                    <a:pt x="6648450" y="0"/>
                  </a:moveTo>
                  <a:lnTo>
                    <a:pt x="73914" y="0"/>
                  </a:lnTo>
                  <a:lnTo>
                    <a:pt x="45166" y="5816"/>
                  </a:lnTo>
                  <a:lnTo>
                    <a:pt x="21669" y="21669"/>
                  </a:lnTo>
                  <a:lnTo>
                    <a:pt x="5816" y="45166"/>
                  </a:lnTo>
                  <a:lnTo>
                    <a:pt x="0" y="73913"/>
                  </a:lnTo>
                  <a:lnTo>
                    <a:pt x="0" y="369569"/>
                  </a:lnTo>
                  <a:lnTo>
                    <a:pt x="5816" y="398317"/>
                  </a:lnTo>
                  <a:lnTo>
                    <a:pt x="21669" y="421814"/>
                  </a:lnTo>
                  <a:lnTo>
                    <a:pt x="45166" y="437667"/>
                  </a:lnTo>
                  <a:lnTo>
                    <a:pt x="73914" y="443483"/>
                  </a:lnTo>
                  <a:lnTo>
                    <a:pt x="6648450" y="443483"/>
                  </a:lnTo>
                  <a:lnTo>
                    <a:pt x="6677197" y="437667"/>
                  </a:lnTo>
                  <a:lnTo>
                    <a:pt x="6700694" y="421814"/>
                  </a:lnTo>
                  <a:lnTo>
                    <a:pt x="6716547" y="398317"/>
                  </a:lnTo>
                  <a:lnTo>
                    <a:pt x="6722364" y="369569"/>
                  </a:lnTo>
                  <a:lnTo>
                    <a:pt x="6722364" y="73913"/>
                  </a:lnTo>
                  <a:lnTo>
                    <a:pt x="6716547" y="45166"/>
                  </a:lnTo>
                  <a:lnTo>
                    <a:pt x="6700694" y="21669"/>
                  </a:lnTo>
                  <a:lnTo>
                    <a:pt x="6677197" y="5816"/>
                  </a:lnTo>
                  <a:lnTo>
                    <a:pt x="6648450" y="0"/>
                  </a:lnTo>
                  <a:close/>
                </a:path>
              </a:pathLst>
            </a:custGeom>
            <a:solidFill>
              <a:srgbClr val="5EAE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85494" y="3701033"/>
              <a:ext cx="6722745" cy="443865"/>
            </a:xfrm>
            <a:custGeom>
              <a:avLst/>
              <a:gdLst/>
              <a:ahLst/>
              <a:cxnLst/>
              <a:rect l="l" t="t" r="r" b="b"/>
              <a:pathLst>
                <a:path w="6722745" h="443864">
                  <a:moveTo>
                    <a:pt x="0" y="73913"/>
                  </a:moveTo>
                  <a:lnTo>
                    <a:pt x="5816" y="45166"/>
                  </a:lnTo>
                  <a:lnTo>
                    <a:pt x="21669" y="21669"/>
                  </a:lnTo>
                  <a:lnTo>
                    <a:pt x="45166" y="5816"/>
                  </a:lnTo>
                  <a:lnTo>
                    <a:pt x="73914" y="0"/>
                  </a:lnTo>
                  <a:lnTo>
                    <a:pt x="6648450" y="0"/>
                  </a:lnTo>
                  <a:lnTo>
                    <a:pt x="6677197" y="5816"/>
                  </a:lnTo>
                  <a:lnTo>
                    <a:pt x="6700694" y="21669"/>
                  </a:lnTo>
                  <a:lnTo>
                    <a:pt x="6716547" y="45166"/>
                  </a:lnTo>
                  <a:lnTo>
                    <a:pt x="6722364" y="73913"/>
                  </a:lnTo>
                  <a:lnTo>
                    <a:pt x="6722364" y="369569"/>
                  </a:lnTo>
                  <a:lnTo>
                    <a:pt x="6716547" y="398317"/>
                  </a:lnTo>
                  <a:lnTo>
                    <a:pt x="6700694" y="421814"/>
                  </a:lnTo>
                  <a:lnTo>
                    <a:pt x="6677197" y="437667"/>
                  </a:lnTo>
                  <a:lnTo>
                    <a:pt x="6648450" y="443483"/>
                  </a:lnTo>
                  <a:lnTo>
                    <a:pt x="73914" y="443483"/>
                  </a:lnTo>
                  <a:lnTo>
                    <a:pt x="45166" y="437667"/>
                  </a:lnTo>
                  <a:lnTo>
                    <a:pt x="21669" y="421814"/>
                  </a:lnTo>
                  <a:lnTo>
                    <a:pt x="5816" y="398317"/>
                  </a:lnTo>
                  <a:lnTo>
                    <a:pt x="0" y="369569"/>
                  </a:lnTo>
                  <a:lnTo>
                    <a:pt x="0" y="7391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902208" y="4369308"/>
            <a:ext cx="7417434" cy="624840"/>
            <a:chOff x="902208" y="4369308"/>
            <a:chExt cx="7417434" cy="624840"/>
          </a:xfrm>
        </p:grpSpPr>
        <p:sp>
          <p:nvSpPr>
            <p:cNvPr id="26" name="object 26"/>
            <p:cNvSpPr/>
            <p:nvPr/>
          </p:nvSpPr>
          <p:spPr>
            <a:xfrm>
              <a:off x="915162" y="4603242"/>
              <a:ext cx="7391400" cy="378460"/>
            </a:xfrm>
            <a:custGeom>
              <a:avLst/>
              <a:gdLst/>
              <a:ahLst/>
              <a:cxnLst/>
              <a:rect l="l" t="t" r="r" b="b"/>
              <a:pathLst>
                <a:path w="7391400" h="378460">
                  <a:moveTo>
                    <a:pt x="0" y="377951"/>
                  </a:moveTo>
                  <a:lnTo>
                    <a:pt x="7391400" y="377951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377951"/>
                  </a:lnTo>
                  <a:close/>
                </a:path>
              </a:pathLst>
            </a:custGeom>
            <a:ln w="25908">
              <a:solidFill>
                <a:srgbClr val="5F8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85494" y="4382262"/>
              <a:ext cx="6734809" cy="441959"/>
            </a:xfrm>
            <a:custGeom>
              <a:avLst/>
              <a:gdLst/>
              <a:ahLst/>
              <a:cxnLst/>
              <a:rect l="l" t="t" r="r" b="b"/>
              <a:pathLst>
                <a:path w="6734809" h="441960">
                  <a:moveTo>
                    <a:pt x="6660896" y="0"/>
                  </a:moveTo>
                  <a:lnTo>
                    <a:pt x="73660" y="0"/>
                  </a:lnTo>
                  <a:lnTo>
                    <a:pt x="45005" y="5794"/>
                  </a:lnTo>
                  <a:lnTo>
                    <a:pt x="21590" y="21590"/>
                  </a:lnTo>
                  <a:lnTo>
                    <a:pt x="5794" y="45005"/>
                  </a:lnTo>
                  <a:lnTo>
                    <a:pt x="0" y="73660"/>
                  </a:lnTo>
                  <a:lnTo>
                    <a:pt x="0" y="368300"/>
                  </a:lnTo>
                  <a:lnTo>
                    <a:pt x="5794" y="396954"/>
                  </a:lnTo>
                  <a:lnTo>
                    <a:pt x="21589" y="420370"/>
                  </a:lnTo>
                  <a:lnTo>
                    <a:pt x="45005" y="436165"/>
                  </a:lnTo>
                  <a:lnTo>
                    <a:pt x="73660" y="441960"/>
                  </a:lnTo>
                  <a:lnTo>
                    <a:pt x="6660896" y="441960"/>
                  </a:lnTo>
                  <a:lnTo>
                    <a:pt x="6689550" y="436165"/>
                  </a:lnTo>
                  <a:lnTo>
                    <a:pt x="6712966" y="420370"/>
                  </a:lnTo>
                  <a:lnTo>
                    <a:pt x="6728761" y="396954"/>
                  </a:lnTo>
                  <a:lnTo>
                    <a:pt x="6734556" y="368300"/>
                  </a:lnTo>
                  <a:lnTo>
                    <a:pt x="6734556" y="73660"/>
                  </a:lnTo>
                  <a:lnTo>
                    <a:pt x="6728761" y="45005"/>
                  </a:lnTo>
                  <a:lnTo>
                    <a:pt x="6712965" y="21590"/>
                  </a:lnTo>
                  <a:lnTo>
                    <a:pt x="6689550" y="5794"/>
                  </a:lnTo>
                  <a:lnTo>
                    <a:pt x="6660896" y="0"/>
                  </a:lnTo>
                  <a:close/>
                </a:path>
              </a:pathLst>
            </a:custGeom>
            <a:solidFill>
              <a:srgbClr val="5F8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85494" y="4382262"/>
              <a:ext cx="6734809" cy="441959"/>
            </a:xfrm>
            <a:custGeom>
              <a:avLst/>
              <a:gdLst/>
              <a:ahLst/>
              <a:cxnLst/>
              <a:rect l="l" t="t" r="r" b="b"/>
              <a:pathLst>
                <a:path w="6734809" h="441960">
                  <a:moveTo>
                    <a:pt x="0" y="73660"/>
                  </a:moveTo>
                  <a:lnTo>
                    <a:pt x="5794" y="45005"/>
                  </a:lnTo>
                  <a:lnTo>
                    <a:pt x="21590" y="21590"/>
                  </a:lnTo>
                  <a:lnTo>
                    <a:pt x="45005" y="5794"/>
                  </a:lnTo>
                  <a:lnTo>
                    <a:pt x="73660" y="0"/>
                  </a:lnTo>
                  <a:lnTo>
                    <a:pt x="6660896" y="0"/>
                  </a:lnTo>
                  <a:lnTo>
                    <a:pt x="6689550" y="5794"/>
                  </a:lnTo>
                  <a:lnTo>
                    <a:pt x="6712965" y="21590"/>
                  </a:lnTo>
                  <a:lnTo>
                    <a:pt x="6728761" y="45005"/>
                  </a:lnTo>
                  <a:lnTo>
                    <a:pt x="6734556" y="73660"/>
                  </a:lnTo>
                  <a:lnTo>
                    <a:pt x="6734556" y="368300"/>
                  </a:lnTo>
                  <a:lnTo>
                    <a:pt x="6728761" y="396954"/>
                  </a:lnTo>
                  <a:lnTo>
                    <a:pt x="6712966" y="420370"/>
                  </a:lnTo>
                  <a:lnTo>
                    <a:pt x="6689550" y="436165"/>
                  </a:lnTo>
                  <a:lnTo>
                    <a:pt x="6660896" y="441960"/>
                  </a:lnTo>
                  <a:lnTo>
                    <a:pt x="73660" y="441960"/>
                  </a:lnTo>
                  <a:lnTo>
                    <a:pt x="45005" y="436165"/>
                  </a:lnTo>
                  <a:lnTo>
                    <a:pt x="21589" y="420370"/>
                  </a:lnTo>
                  <a:lnTo>
                    <a:pt x="5794" y="396954"/>
                  </a:lnTo>
                  <a:lnTo>
                    <a:pt x="0" y="368300"/>
                  </a:lnTo>
                  <a:lnTo>
                    <a:pt x="0" y="7366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902208" y="5049011"/>
            <a:ext cx="7417434" cy="626745"/>
            <a:chOff x="902208" y="5049011"/>
            <a:chExt cx="7417434" cy="626745"/>
          </a:xfrm>
        </p:grpSpPr>
        <p:sp>
          <p:nvSpPr>
            <p:cNvPr id="30" name="object 30"/>
            <p:cNvSpPr/>
            <p:nvPr/>
          </p:nvSpPr>
          <p:spPr>
            <a:xfrm>
              <a:off x="915162" y="5284469"/>
              <a:ext cx="7391400" cy="378460"/>
            </a:xfrm>
            <a:custGeom>
              <a:avLst/>
              <a:gdLst/>
              <a:ahLst/>
              <a:cxnLst/>
              <a:rect l="l" t="t" r="r" b="b"/>
              <a:pathLst>
                <a:path w="7391400" h="378460">
                  <a:moveTo>
                    <a:pt x="0" y="377951"/>
                  </a:moveTo>
                  <a:lnTo>
                    <a:pt x="7391400" y="377951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377951"/>
                  </a:lnTo>
                  <a:close/>
                </a:path>
              </a:pathLst>
            </a:custGeom>
            <a:ln w="25908">
              <a:solidFill>
                <a:srgbClr val="6167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85494" y="5061965"/>
              <a:ext cx="6696709" cy="443865"/>
            </a:xfrm>
            <a:custGeom>
              <a:avLst/>
              <a:gdLst/>
              <a:ahLst/>
              <a:cxnLst/>
              <a:rect l="l" t="t" r="r" b="b"/>
              <a:pathLst>
                <a:path w="6696709" h="443864">
                  <a:moveTo>
                    <a:pt x="6622542" y="0"/>
                  </a:moveTo>
                  <a:lnTo>
                    <a:pt x="73914" y="0"/>
                  </a:lnTo>
                  <a:lnTo>
                    <a:pt x="45166" y="5816"/>
                  </a:lnTo>
                  <a:lnTo>
                    <a:pt x="21669" y="21669"/>
                  </a:lnTo>
                  <a:lnTo>
                    <a:pt x="5816" y="45166"/>
                  </a:lnTo>
                  <a:lnTo>
                    <a:pt x="0" y="73913"/>
                  </a:lnTo>
                  <a:lnTo>
                    <a:pt x="0" y="369569"/>
                  </a:lnTo>
                  <a:lnTo>
                    <a:pt x="5816" y="398317"/>
                  </a:lnTo>
                  <a:lnTo>
                    <a:pt x="21669" y="421814"/>
                  </a:lnTo>
                  <a:lnTo>
                    <a:pt x="45166" y="437667"/>
                  </a:lnTo>
                  <a:lnTo>
                    <a:pt x="73914" y="443483"/>
                  </a:lnTo>
                  <a:lnTo>
                    <a:pt x="6622542" y="443483"/>
                  </a:lnTo>
                  <a:lnTo>
                    <a:pt x="6651289" y="437667"/>
                  </a:lnTo>
                  <a:lnTo>
                    <a:pt x="6674786" y="421814"/>
                  </a:lnTo>
                  <a:lnTo>
                    <a:pt x="6690639" y="398317"/>
                  </a:lnTo>
                  <a:lnTo>
                    <a:pt x="6696456" y="369569"/>
                  </a:lnTo>
                  <a:lnTo>
                    <a:pt x="6696456" y="73913"/>
                  </a:lnTo>
                  <a:lnTo>
                    <a:pt x="6690639" y="45166"/>
                  </a:lnTo>
                  <a:lnTo>
                    <a:pt x="6674786" y="21669"/>
                  </a:lnTo>
                  <a:lnTo>
                    <a:pt x="6651289" y="5816"/>
                  </a:lnTo>
                  <a:lnTo>
                    <a:pt x="6622542" y="0"/>
                  </a:lnTo>
                  <a:close/>
                </a:path>
              </a:pathLst>
            </a:custGeom>
            <a:solidFill>
              <a:srgbClr val="6167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85494" y="5061965"/>
              <a:ext cx="6696709" cy="443865"/>
            </a:xfrm>
            <a:custGeom>
              <a:avLst/>
              <a:gdLst/>
              <a:ahLst/>
              <a:cxnLst/>
              <a:rect l="l" t="t" r="r" b="b"/>
              <a:pathLst>
                <a:path w="6696709" h="443864">
                  <a:moveTo>
                    <a:pt x="0" y="73913"/>
                  </a:moveTo>
                  <a:lnTo>
                    <a:pt x="5816" y="45166"/>
                  </a:lnTo>
                  <a:lnTo>
                    <a:pt x="21669" y="21669"/>
                  </a:lnTo>
                  <a:lnTo>
                    <a:pt x="45166" y="5816"/>
                  </a:lnTo>
                  <a:lnTo>
                    <a:pt x="73914" y="0"/>
                  </a:lnTo>
                  <a:lnTo>
                    <a:pt x="6622542" y="0"/>
                  </a:lnTo>
                  <a:lnTo>
                    <a:pt x="6651289" y="5816"/>
                  </a:lnTo>
                  <a:lnTo>
                    <a:pt x="6674786" y="21669"/>
                  </a:lnTo>
                  <a:lnTo>
                    <a:pt x="6690639" y="45166"/>
                  </a:lnTo>
                  <a:lnTo>
                    <a:pt x="6696456" y="73913"/>
                  </a:lnTo>
                  <a:lnTo>
                    <a:pt x="6696456" y="369569"/>
                  </a:lnTo>
                  <a:lnTo>
                    <a:pt x="6690639" y="398317"/>
                  </a:lnTo>
                  <a:lnTo>
                    <a:pt x="6674786" y="421814"/>
                  </a:lnTo>
                  <a:lnTo>
                    <a:pt x="6651289" y="437667"/>
                  </a:lnTo>
                  <a:lnTo>
                    <a:pt x="6622542" y="443483"/>
                  </a:lnTo>
                  <a:lnTo>
                    <a:pt x="73914" y="443483"/>
                  </a:lnTo>
                  <a:lnTo>
                    <a:pt x="45166" y="437667"/>
                  </a:lnTo>
                  <a:lnTo>
                    <a:pt x="21669" y="421814"/>
                  </a:lnTo>
                  <a:lnTo>
                    <a:pt x="5816" y="398317"/>
                  </a:lnTo>
                  <a:lnTo>
                    <a:pt x="0" y="369569"/>
                  </a:lnTo>
                  <a:lnTo>
                    <a:pt x="0" y="7391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902208" y="5730240"/>
            <a:ext cx="7417434" cy="681355"/>
            <a:chOff x="902208" y="5730240"/>
            <a:chExt cx="7417434" cy="681355"/>
          </a:xfrm>
        </p:grpSpPr>
        <p:sp>
          <p:nvSpPr>
            <p:cNvPr id="34" name="object 34"/>
            <p:cNvSpPr/>
            <p:nvPr/>
          </p:nvSpPr>
          <p:spPr>
            <a:xfrm>
              <a:off x="915162" y="6020562"/>
              <a:ext cx="7391400" cy="378460"/>
            </a:xfrm>
            <a:custGeom>
              <a:avLst/>
              <a:gdLst/>
              <a:ahLst/>
              <a:cxnLst/>
              <a:rect l="l" t="t" r="r" b="b"/>
              <a:pathLst>
                <a:path w="7391400" h="378460">
                  <a:moveTo>
                    <a:pt x="0" y="377952"/>
                  </a:moveTo>
                  <a:lnTo>
                    <a:pt x="7391400" y="377952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377952"/>
                  </a:lnTo>
                  <a:close/>
                </a:path>
              </a:pathLst>
            </a:custGeom>
            <a:ln w="25908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85494" y="5743194"/>
              <a:ext cx="6739255" cy="441959"/>
            </a:xfrm>
            <a:custGeom>
              <a:avLst/>
              <a:gdLst/>
              <a:ahLst/>
              <a:cxnLst/>
              <a:rect l="l" t="t" r="r" b="b"/>
              <a:pathLst>
                <a:path w="6739255" h="441960">
                  <a:moveTo>
                    <a:pt x="6665468" y="0"/>
                  </a:moveTo>
                  <a:lnTo>
                    <a:pt x="73660" y="0"/>
                  </a:lnTo>
                  <a:lnTo>
                    <a:pt x="45005" y="5789"/>
                  </a:lnTo>
                  <a:lnTo>
                    <a:pt x="21590" y="21575"/>
                  </a:lnTo>
                  <a:lnTo>
                    <a:pt x="5794" y="44989"/>
                  </a:lnTo>
                  <a:lnTo>
                    <a:pt x="0" y="73659"/>
                  </a:lnTo>
                  <a:lnTo>
                    <a:pt x="0" y="368299"/>
                  </a:lnTo>
                  <a:lnTo>
                    <a:pt x="5794" y="396970"/>
                  </a:lnTo>
                  <a:lnTo>
                    <a:pt x="21589" y="420384"/>
                  </a:lnTo>
                  <a:lnTo>
                    <a:pt x="45005" y="436170"/>
                  </a:lnTo>
                  <a:lnTo>
                    <a:pt x="73660" y="441959"/>
                  </a:lnTo>
                  <a:lnTo>
                    <a:pt x="6665468" y="441959"/>
                  </a:lnTo>
                  <a:lnTo>
                    <a:pt x="6694122" y="436170"/>
                  </a:lnTo>
                  <a:lnTo>
                    <a:pt x="6717538" y="420384"/>
                  </a:lnTo>
                  <a:lnTo>
                    <a:pt x="6733333" y="396970"/>
                  </a:lnTo>
                  <a:lnTo>
                    <a:pt x="6739128" y="368299"/>
                  </a:lnTo>
                  <a:lnTo>
                    <a:pt x="6739128" y="73659"/>
                  </a:lnTo>
                  <a:lnTo>
                    <a:pt x="6733333" y="44989"/>
                  </a:lnTo>
                  <a:lnTo>
                    <a:pt x="6717537" y="21575"/>
                  </a:lnTo>
                  <a:lnTo>
                    <a:pt x="6694122" y="5789"/>
                  </a:lnTo>
                  <a:lnTo>
                    <a:pt x="6665468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85494" y="5743194"/>
              <a:ext cx="6739255" cy="441959"/>
            </a:xfrm>
            <a:custGeom>
              <a:avLst/>
              <a:gdLst/>
              <a:ahLst/>
              <a:cxnLst/>
              <a:rect l="l" t="t" r="r" b="b"/>
              <a:pathLst>
                <a:path w="6739255" h="441960">
                  <a:moveTo>
                    <a:pt x="0" y="73659"/>
                  </a:moveTo>
                  <a:lnTo>
                    <a:pt x="5794" y="44989"/>
                  </a:lnTo>
                  <a:lnTo>
                    <a:pt x="21590" y="21575"/>
                  </a:lnTo>
                  <a:lnTo>
                    <a:pt x="45005" y="5789"/>
                  </a:lnTo>
                  <a:lnTo>
                    <a:pt x="73660" y="0"/>
                  </a:lnTo>
                  <a:lnTo>
                    <a:pt x="6665468" y="0"/>
                  </a:lnTo>
                  <a:lnTo>
                    <a:pt x="6694122" y="5789"/>
                  </a:lnTo>
                  <a:lnTo>
                    <a:pt x="6717537" y="21575"/>
                  </a:lnTo>
                  <a:lnTo>
                    <a:pt x="6733333" y="44989"/>
                  </a:lnTo>
                  <a:lnTo>
                    <a:pt x="6739128" y="73659"/>
                  </a:lnTo>
                  <a:lnTo>
                    <a:pt x="6739128" y="368299"/>
                  </a:lnTo>
                  <a:lnTo>
                    <a:pt x="6733333" y="396970"/>
                  </a:lnTo>
                  <a:lnTo>
                    <a:pt x="6717538" y="420384"/>
                  </a:lnTo>
                  <a:lnTo>
                    <a:pt x="6694122" y="436170"/>
                  </a:lnTo>
                  <a:lnTo>
                    <a:pt x="6665468" y="441959"/>
                  </a:lnTo>
                  <a:lnTo>
                    <a:pt x="73660" y="441959"/>
                  </a:lnTo>
                  <a:lnTo>
                    <a:pt x="45005" y="436170"/>
                  </a:lnTo>
                  <a:lnTo>
                    <a:pt x="21589" y="420384"/>
                  </a:lnTo>
                  <a:lnTo>
                    <a:pt x="5794" y="396970"/>
                  </a:lnTo>
                  <a:lnTo>
                    <a:pt x="0" y="368299"/>
                  </a:lnTo>
                  <a:lnTo>
                    <a:pt x="0" y="7365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00531" y="1124203"/>
            <a:ext cx="7018655" cy="5036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Extended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Calibri"/>
              <a:cs typeface="Calibri"/>
            </a:endParaRPr>
          </a:p>
          <a:p>
            <a:pPr marL="818515" marR="492759">
              <a:lnSpc>
                <a:spcPts val="1540"/>
              </a:lnSpc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Extended stored procedures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help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SQL Server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interacting with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operating </a:t>
            </a:r>
            <a:r>
              <a:rPr sz="1400" b="1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system.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 marL="800735">
              <a:lnSpc>
                <a:spcPct val="100000"/>
              </a:lnSpc>
              <a:spcBef>
                <a:spcPts val="1035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Extended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procedures are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4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resident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objects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SQL 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Server.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800735" marR="102870">
              <a:lnSpc>
                <a:spcPts val="1540"/>
              </a:lnSpc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They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procedures that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implemented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as dynamic-link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libraries (DLL)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executed </a:t>
            </a:r>
            <a:r>
              <a:rPr sz="1400" b="1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outside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environment.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Calibri"/>
              <a:cs typeface="Calibri"/>
            </a:endParaRPr>
          </a:p>
          <a:p>
            <a:pPr marL="800735">
              <a:lnSpc>
                <a:spcPts val="1610"/>
              </a:lnSpc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interacting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with SQL</a:t>
            </a:r>
            <a:r>
              <a:rPr sz="14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calls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DLL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run-time.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The DLL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400">
              <a:latin typeface="Calibri"/>
              <a:cs typeface="Calibri"/>
            </a:endParaRPr>
          </a:p>
          <a:p>
            <a:pPr marL="800735">
              <a:lnSpc>
                <a:spcPts val="1610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dynamically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loaded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Server.</a:t>
            </a:r>
            <a:endParaRPr sz="1400">
              <a:latin typeface="Calibri"/>
              <a:cs typeface="Calibri"/>
            </a:endParaRPr>
          </a:p>
          <a:p>
            <a:pPr marL="800735" marR="1571625">
              <a:lnSpc>
                <a:spcPts val="5360"/>
              </a:lnSpc>
              <a:spcBef>
                <a:spcPts val="25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SQL Server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allots space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run the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extended stored procedures. </a:t>
            </a:r>
            <a:r>
              <a:rPr sz="1400" b="1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Extended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'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xp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'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prefix.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Calibri"/>
              <a:cs typeface="Calibri"/>
            </a:endParaRPr>
          </a:p>
          <a:p>
            <a:pPr marL="800735" marR="5080">
              <a:lnSpc>
                <a:spcPts val="1540"/>
              </a:lnSpc>
            </a:pP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Tasks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complicated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cannot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executed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Transact-SQL statements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400" b="1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extended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procedures.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3078" y="294386"/>
            <a:ext cx="5004295" cy="3522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027" y="1077467"/>
            <a:ext cx="3055620" cy="45110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902208" y="1664207"/>
            <a:ext cx="7417434" cy="609600"/>
            <a:chOff x="902208" y="1664207"/>
            <a:chExt cx="7417434" cy="609600"/>
          </a:xfrm>
        </p:grpSpPr>
        <p:sp>
          <p:nvSpPr>
            <p:cNvPr id="10" name="object 10"/>
            <p:cNvSpPr/>
            <p:nvPr/>
          </p:nvSpPr>
          <p:spPr>
            <a:xfrm>
              <a:off x="915162" y="1882901"/>
              <a:ext cx="7391400" cy="378460"/>
            </a:xfrm>
            <a:custGeom>
              <a:avLst/>
              <a:gdLst/>
              <a:ahLst/>
              <a:cxnLst/>
              <a:rect l="l" t="t" r="r" b="b"/>
              <a:pathLst>
                <a:path w="7391400" h="378460">
                  <a:moveTo>
                    <a:pt x="0" y="377951"/>
                  </a:moveTo>
                  <a:lnTo>
                    <a:pt x="7391400" y="377951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377951"/>
                  </a:lnTo>
                  <a:close/>
                </a:path>
              </a:pathLst>
            </a:custGeom>
            <a:ln w="25908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2258" y="1677161"/>
              <a:ext cx="6652259" cy="443865"/>
            </a:xfrm>
            <a:custGeom>
              <a:avLst/>
              <a:gdLst/>
              <a:ahLst/>
              <a:cxnLst/>
              <a:rect l="l" t="t" r="r" b="b"/>
              <a:pathLst>
                <a:path w="6652259" h="443864">
                  <a:moveTo>
                    <a:pt x="6578346" y="0"/>
                  </a:moveTo>
                  <a:lnTo>
                    <a:pt x="73914" y="0"/>
                  </a:lnTo>
                  <a:lnTo>
                    <a:pt x="45166" y="5816"/>
                  </a:lnTo>
                  <a:lnTo>
                    <a:pt x="21669" y="21669"/>
                  </a:lnTo>
                  <a:lnTo>
                    <a:pt x="5816" y="45166"/>
                  </a:lnTo>
                  <a:lnTo>
                    <a:pt x="0" y="73913"/>
                  </a:lnTo>
                  <a:lnTo>
                    <a:pt x="0" y="369569"/>
                  </a:lnTo>
                  <a:lnTo>
                    <a:pt x="5816" y="398317"/>
                  </a:lnTo>
                  <a:lnTo>
                    <a:pt x="21669" y="421814"/>
                  </a:lnTo>
                  <a:lnTo>
                    <a:pt x="45166" y="437667"/>
                  </a:lnTo>
                  <a:lnTo>
                    <a:pt x="73914" y="443483"/>
                  </a:lnTo>
                  <a:lnTo>
                    <a:pt x="6578346" y="443483"/>
                  </a:lnTo>
                  <a:lnTo>
                    <a:pt x="6607093" y="437667"/>
                  </a:lnTo>
                  <a:lnTo>
                    <a:pt x="6630590" y="421814"/>
                  </a:lnTo>
                  <a:lnTo>
                    <a:pt x="6646443" y="398317"/>
                  </a:lnTo>
                  <a:lnTo>
                    <a:pt x="6652259" y="369569"/>
                  </a:lnTo>
                  <a:lnTo>
                    <a:pt x="6652259" y="73913"/>
                  </a:lnTo>
                  <a:lnTo>
                    <a:pt x="6646443" y="45166"/>
                  </a:lnTo>
                  <a:lnTo>
                    <a:pt x="6630590" y="21669"/>
                  </a:lnTo>
                  <a:lnTo>
                    <a:pt x="6607093" y="5816"/>
                  </a:lnTo>
                  <a:lnTo>
                    <a:pt x="6578346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02258" y="1677161"/>
              <a:ext cx="6652259" cy="443865"/>
            </a:xfrm>
            <a:custGeom>
              <a:avLst/>
              <a:gdLst/>
              <a:ahLst/>
              <a:cxnLst/>
              <a:rect l="l" t="t" r="r" b="b"/>
              <a:pathLst>
                <a:path w="6652259" h="443864">
                  <a:moveTo>
                    <a:pt x="0" y="73913"/>
                  </a:moveTo>
                  <a:lnTo>
                    <a:pt x="5816" y="45166"/>
                  </a:lnTo>
                  <a:lnTo>
                    <a:pt x="21669" y="21669"/>
                  </a:lnTo>
                  <a:lnTo>
                    <a:pt x="45166" y="5816"/>
                  </a:lnTo>
                  <a:lnTo>
                    <a:pt x="73914" y="0"/>
                  </a:lnTo>
                  <a:lnTo>
                    <a:pt x="6578346" y="0"/>
                  </a:lnTo>
                  <a:lnTo>
                    <a:pt x="6607093" y="5816"/>
                  </a:lnTo>
                  <a:lnTo>
                    <a:pt x="6630590" y="21669"/>
                  </a:lnTo>
                  <a:lnTo>
                    <a:pt x="6646443" y="45166"/>
                  </a:lnTo>
                  <a:lnTo>
                    <a:pt x="6652259" y="73913"/>
                  </a:lnTo>
                  <a:lnTo>
                    <a:pt x="6652259" y="369569"/>
                  </a:lnTo>
                  <a:lnTo>
                    <a:pt x="6646443" y="398317"/>
                  </a:lnTo>
                  <a:lnTo>
                    <a:pt x="6630590" y="421814"/>
                  </a:lnTo>
                  <a:lnTo>
                    <a:pt x="6607093" y="437667"/>
                  </a:lnTo>
                  <a:lnTo>
                    <a:pt x="6578346" y="443483"/>
                  </a:lnTo>
                  <a:lnTo>
                    <a:pt x="73914" y="443483"/>
                  </a:lnTo>
                  <a:lnTo>
                    <a:pt x="45166" y="437667"/>
                  </a:lnTo>
                  <a:lnTo>
                    <a:pt x="21669" y="421814"/>
                  </a:lnTo>
                  <a:lnTo>
                    <a:pt x="5816" y="398317"/>
                  </a:lnTo>
                  <a:lnTo>
                    <a:pt x="0" y="369569"/>
                  </a:lnTo>
                  <a:lnTo>
                    <a:pt x="0" y="7391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902208" y="2327148"/>
            <a:ext cx="7417434" cy="626745"/>
            <a:chOff x="902208" y="2327148"/>
            <a:chExt cx="7417434" cy="626745"/>
          </a:xfrm>
        </p:grpSpPr>
        <p:sp>
          <p:nvSpPr>
            <p:cNvPr id="14" name="object 14"/>
            <p:cNvSpPr/>
            <p:nvPr/>
          </p:nvSpPr>
          <p:spPr>
            <a:xfrm>
              <a:off x="915162" y="2562606"/>
              <a:ext cx="7391400" cy="378460"/>
            </a:xfrm>
            <a:custGeom>
              <a:avLst/>
              <a:gdLst/>
              <a:ahLst/>
              <a:cxnLst/>
              <a:rect l="l" t="t" r="r" b="b"/>
              <a:pathLst>
                <a:path w="7391400" h="378460">
                  <a:moveTo>
                    <a:pt x="0" y="377951"/>
                  </a:moveTo>
                  <a:lnTo>
                    <a:pt x="7391400" y="377951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377951"/>
                  </a:lnTo>
                  <a:close/>
                </a:path>
              </a:pathLst>
            </a:custGeom>
            <a:ln w="25908">
              <a:solidFill>
                <a:srgbClr val="69B7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85494" y="2340102"/>
              <a:ext cx="6753225" cy="443865"/>
            </a:xfrm>
            <a:custGeom>
              <a:avLst/>
              <a:gdLst/>
              <a:ahLst/>
              <a:cxnLst/>
              <a:rect l="l" t="t" r="r" b="b"/>
              <a:pathLst>
                <a:path w="6753225" h="443864">
                  <a:moveTo>
                    <a:pt x="6678930" y="0"/>
                  </a:moveTo>
                  <a:lnTo>
                    <a:pt x="73914" y="0"/>
                  </a:lnTo>
                  <a:lnTo>
                    <a:pt x="45166" y="5816"/>
                  </a:lnTo>
                  <a:lnTo>
                    <a:pt x="21669" y="21669"/>
                  </a:lnTo>
                  <a:lnTo>
                    <a:pt x="5816" y="45166"/>
                  </a:lnTo>
                  <a:lnTo>
                    <a:pt x="0" y="73913"/>
                  </a:lnTo>
                  <a:lnTo>
                    <a:pt x="0" y="369569"/>
                  </a:lnTo>
                  <a:lnTo>
                    <a:pt x="5816" y="398317"/>
                  </a:lnTo>
                  <a:lnTo>
                    <a:pt x="21669" y="421814"/>
                  </a:lnTo>
                  <a:lnTo>
                    <a:pt x="45166" y="437667"/>
                  </a:lnTo>
                  <a:lnTo>
                    <a:pt x="73914" y="443483"/>
                  </a:lnTo>
                  <a:lnTo>
                    <a:pt x="6678930" y="443483"/>
                  </a:lnTo>
                  <a:lnTo>
                    <a:pt x="6707677" y="437667"/>
                  </a:lnTo>
                  <a:lnTo>
                    <a:pt x="6731174" y="421814"/>
                  </a:lnTo>
                  <a:lnTo>
                    <a:pt x="6747027" y="398317"/>
                  </a:lnTo>
                  <a:lnTo>
                    <a:pt x="6752844" y="369569"/>
                  </a:lnTo>
                  <a:lnTo>
                    <a:pt x="6752844" y="73913"/>
                  </a:lnTo>
                  <a:lnTo>
                    <a:pt x="6747027" y="45166"/>
                  </a:lnTo>
                  <a:lnTo>
                    <a:pt x="6731174" y="21669"/>
                  </a:lnTo>
                  <a:lnTo>
                    <a:pt x="6707677" y="5816"/>
                  </a:lnTo>
                  <a:lnTo>
                    <a:pt x="6678930" y="0"/>
                  </a:lnTo>
                  <a:close/>
                </a:path>
              </a:pathLst>
            </a:custGeom>
            <a:solidFill>
              <a:srgbClr val="69B7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85494" y="2340102"/>
              <a:ext cx="6753225" cy="443865"/>
            </a:xfrm>
            <a:custGeom>
              <a:avLst/>
              <a:gdLst/>
              <a:ahLst/>
              <a:cxnLst/>
              <a:rect l="l" t="t" r="r" b="b"/>
              <a:pathLst>
                <a:path w="6753225" h="443864">
                  <a:moveTo>
                    <a:pt x="0" y="73913"/>
                  </a:moveTo>
                  <a:lnTo>
                    <a:pt x="5816" y="45166"/>
                  </a:lnTo>
                  <a:lnTo>
                    <a:pt x="21669" y="21669"/>
                  </a:lnTo>
                  <a:lnTo>
                    <a:pt x="45166" y="5816"/>
                  </a:lnTo>
                  <a:lnTo>
                    <a:pt x="73914" y="0"/>
                  </a:lnTo>
                  <a:lnTo>
                    <a:pt x="6678930" y="0"/>
                  </a:lnTo>
                  <a:lnTo>
                    <a:pt x="6707677" y="5816"/>
                  </a:lnTo>
                  <a:lnTo>
                    <a:pt x="6731174" y="21669"/>
                  </a:lnTo>
                  <a:lnTo>
                    <a:pt x="6747027" y="45166"/>
                  </a:lnTo>
                  <a:lnTo>
                    <a:pt x="6752844" y="73913"/>
                  </a:lnTo>
                  <a:lnTo>
                    <a:pt x="6752844" y="369569"/>
                  </a:lnTo>
                  <a:lnTo>
                    <a:pt x="6747027" y="398317"/>
                  </a:lnTo>
                  <a:lnTo>
                    <a:pt x="6731174" y="421814"/>
                  </a:lnTo>
                  <a:lnTo>
                    <a:pt x="6707677" y="437667"/>
                  </a:lnTo>
                  <a:lnTo>
                    <a:pt x="6678930" y="443483"/>
                  </a:lnTo>
                  <a:lnTo>
                    <a:pt x="73914" y="443483"/>
                  </a:lnTo>
                  <a:lnTo>
                    <a:pt x="45166" y="437667"/>
                  </a:lnTo>
                  <a:lnTo>
                    <a:pt x="21669" y="421814"/>
                  </a:lnTo>
                  <a:lnTo>
                    <a:pt x="5816" y="398317"/>
                  </a:lnTo>
                  <a:lnTo>
                    <a:pt x="0" y="369569"/>
                  </a:lnTo>
                  <a:lnTo>
                    <a:pt x="0" y="7391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902208" y="3008376"/>
            <a:ext cx="7417434" cy="626745"/>
            <a:chOff x="902208" y="3008376"/>
            <a:chExt cx="7417434" cy="626745"/>
          </a:xfrm>
        </p:grpSpPr>
        <p:sp>
          <p:nvSpPr>
            <p:cNvPr id="18" name="object 18"/>
            <p:cNvSpPr/>
            <p:nvPr/>
          </p:nvSpPr>
          <p:spPr>
            <a:xfrm>
              <a:off x="915162" y="3243834"/>
              <a:ext cx="7391400" cy="378460"/>
            </a:xfrm>
            <a:custGeom>
              <a:avLst/>
              <a:gdLst/>
              <a:ahLst/>
              <a:cxnLst/>
              <a:rect l="l" t="t" r="r" b="b"/>
              <a:pathLst>
                <a:path w="7391400" h="378460">
                  <a:moveTo>
                    <a:pt x="0" y="377951"/>
                  </a:moveTo>
                  <a:lnTo>
                    <a:pt x="7391400" y="377951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377951"/>
                  </a:lnTo>
                  <a:close/>
                </a:path>
              </a:pathLst>
            </a:custGeom>
            <a:ln w="25908">
              <a:solidFill>
                <a:srgbClr val="5CB3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85494" y="3021330"/>
              <a:ext cx="6722745" cy="441959"/>
            </a:xfrm>
            <a:custGeom>
              <a:avLst/>
              <a:gdLst/>
              <a:ahLst/>
              <a:cxnLst/>
              <a:rect l="l" t="t" r="r" b="b"/>
              <a:pathLst>
                <a:path w="6722745" h="441960">
                  <a:moveTo>
                    <a:pt x="6648704" y="0"/>
                  </a:moveTo>
                  <a:lnTo>
                    <a:pt x="73660" y="0"/>
                  </a:lnTo>
                  <a:lnTo>
                    <a:pt x="45005" y="5794"/>
                  </a:lnTo>
                  <a:lnTo>
                    <a:pt x="21590" y="21590"/>
                  </a:lnTo>
                  <a:lnTo>
                    <a:pt x="5794" y="45005"/>
                  </a:lnTo>
                  <a:lnTo>
                    <a:pt x="0" y="73660"/>
                  </a:lnTo>
                  <a:lnTo>
                    <a:pt x="0" y="368300"/>
                  </a:lnTo>
                  <a:lnTo>
                    <a:pt x="5794" y="396954"/>
                  </a:lnTo>
                  <a:lnTo>
                    <a:pt x="21589" y="420370"/>
                  </a:lnTo>
                  <a:lnTo>
                    <a:pt x="45005" y="436165"/>
                  </a:lnTo>
                  <a:lnTo>
                    <a:pt x="73660" y="441960"/>
                  </a:lnTo>
                  <a:lnTo>
                    <a:pt x="6648704" y="441960"/>
                  </a:lnTo>
                  <a:lnTo>
                    <a:pt x="6677358" y="436165"/>
                  </a:lnTo>
                  <a:lnTo>
                    <a:pt x="6700774" y="420370"/>
                  </a:lnTo>
                  <a:lnTo>
                    <a:pt x="6716569" y="396954"/>
                  </a:lnTo>
                  <a:lnTo>
                    <a:pt x="6722364" y="368300"/>
                  </a:lnTo>
                  <a:lnTo>
                    <a:pt x="6722364" y="73660"/>
                  </a:lnTo>
                  <a:lnTo>
                    <a:pt x="6716569" y="45005"/>
                  </a:lnTo>
                  <a:lnTo>
                    <a:pt x="6700774" y="21590"/>
                  </a:lnTo>
                  <a:lnTo>
                    <a:pt x="6677358" y="5794"/>
                  </a:lnTo>
                  <a:lnTo>
                    <a:pt x="6648704" y="0"/>
                  </a:lnTo>
                  <a:close/>
                </a:path>
              </a:pathLst>
            </a:custGeom>
            <a:solidFill>
              <a:srgbClr val="5CB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85494" y="3021330"/>
              <a:ext cx="6722745" cy="441959"/>
            </a:xfrm>
            <a:custGeom>
              <a:avLst/>
              <a:gdLst/>
              <a:ahLst/>
              <a:cxnLst/>
              <a:rect l="l" t="t" r="r" b="b"/>
              <a:pathLst>
                <a:path w="6722745" h="441960">
                  <a:moveTo>
                    <a:pt x="0" y="73660"/>
                  </a:moveTo>
                  <a:lnTo>
                    <a:pt x="5794" y="45005"/>
                  </a:lnTo>
                  <a:lnTo>
                    <a:pt x="21590" y="21590"/>
                  </a:lnTo>
                  <a:lnTo>
                    <a:pt x="45005" y="5794"/>
                  </a:lnTo>
                  <a:lnTo>
                    <a:pt x="73660" y="0"/>
                  </a:lnTo>
                  <a:lnTo>
                    <a:pt x="6648704" y="0"/>
                  </a:lnTo>
                  <a:lnTo>
                    <a:pt x="6677358" y="5794"/>
                  </a:lnTo>
                  <a:lnTo>
                    <a:pt x="6700774" y="21590"/>
                  </a:lnTo>
                  <a:lnTo>
                    <a:pt x="6716569" y="45005"/>
                  </a:lnTo>
                  <a:lnTo>
                    <a:pt x="6722364" y="73660"/>
                  </a:lnTo>
                  <a:lnTo>
                    <a:pt x="6722364" y="368300"/>
                  </a:lnTo>
                  <a:lnTo>
                    <a:pt x="6716569" y="396954"/>
                  </a:lnTo>
                  <a:lnTo>
                    <a:pt x="6700774" y="420370"/>
                  </a:lnTo>
                  <a:lnTo>
                    <a:pt x="6677358" y="436165"/>
                  </a:lnTo>
                  <a:lnTo>
                    <a:pt x="6648704" y="441960"/>
                  </a:lnTo>
                  <a:lnTo>
                    <a:pt x="73660" y="441960"/>
                  </a:lnTo>
                  <a:lnTo>
                    <a:pt x="45005" y="436165"/>
                  </a:lnTo>
                  <a:lnTo>
                    <a:pt x="21589" y="420370"/>
                  </a:lnTo>
                  <a:lnTo>
                    <a:pt x="5794" y="396954"/>
                  </a:lnTo>
                  <a:lnTo>
                    <a:pt x="0" y="368300"/>
                  </a:lnTo>
                  <a:lnTo>
                    <a:pt x="0" y="7366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902208" y="3688079"/>
            <a:ext cx="7417434" cy="626745"/>
            <a:chOff x="902208" y="3688079"/>
            <a:chExt cx="7417434" cy="626745"/>
          </a:xfrm>
        </p:grpSpPr>
        <p:sp>
          <p:nvSpPr>
            <p:cNvPr id="22" name="object 22"/>
            <p:cNvSpPr/>
            <p:nvPr/>
          </p:nvSpPr>
          <p:spPr>
            <a:xfrm>
              <a:off x="915162" y="3923537"/>
              <a:ext cx="7391400" cy="378460"/>
            </a:xfrm>
            <a:custGeom>
              <a:avLst/>
              <a:gdLst/>
              <a:ahLst/>
              <a:cxnLst/>
              <a:rect l="l" t="t" r="r" b="b"/>
              <a:pathLst>
                <a:path w="7391400" h="378460">
                  <a:moveTo>
                    <a:pt x="0" y="377951"/>
                  </a:moveTo>
                  <a:lnTo>
                    <a:pt x="7391400" y="377951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377951"/>
                  </a:lnTo>
                  <a:close/>
                </a:path>
              </a:pathLst>
            </a:custGeom>
            <a:ln w="25908">
              <a:solidFill>
                <a:srgbClr val="5EAE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85494" y="3701033"/>
              <a:ext cx="6722745" cy="443865"/>
            </a:xfrm>
            <a:custGeom>
              <a:avLst/>
              <a:gdLst/>
              <a:ahLst/>
              <a:cxnLst/>
              <a:rect l="l" t="t" r="r" b="b"/>
              <a:pathLst>
                <a:path w="6722745" h="443864">
                  <a:moveTo>
                    <a:pt x="6648450" y="0"/>
                  </a:moveTo>
                  <a:lnTo>
                    <a:pt x="73914" y="0"/>
                  </a:lnTo>
                  <a:lnTo>
                    <a:pt x="45166" y="5816"/>
                  </a:lnTo>
                  <a:lnTo>
                    <a:pt x="21669" y="21669"/>
                  </a:lnTo>
                  <a:lnTo>
                    <a:pt x="5816" y="45166"/>
                  </a:lnTo>
                  <a:lnTo>
                    <a:pt x="0" y="73913"/>
                  </a:lnTo>
                  <a:lnTo>
                    <a:pt x="0" y="369569"/>
                  </a:lnTo>
                  <a:lnTo>
                    <a:pt x="5816" y="398317"/>
                  </a:lnTo>
                  <a:lnTo>
                    <a:pt x="21669" y="421814"/>
                  </a:lnTo>
                  <a:lnTo>
                    <a:pt x="45166" y="437667"/>
                  </a:lnTo>
                  <a:lnTo>
                    <a:pt x="73914" y="443483"/>
                  </a:lnTo>
                  <a:lnTo>
                    <a:pt x="6648450" y="443483"/>
                  </a:lnTo>
                  <a:lnTo>
                    <a:pt x="6677197" y="437667"/>
                  </a:lnTo>
                  <a:lnTo>
                    <a:pt x="6700694" y="421814"/>
                  </a:lnTo>
                  <a:lnTo>
                    <a:pt x="6716547" y="398317"/>
                  </a:lnTo>
                  <a:lnTo>
                    <a:pt x="6722364" y="369569"/>
                  </a:lnTo>
                  <a:lnTo>
                    <a:pt x="6722364" y="73913"/>
                  </a:lnTo>
                  <a:lnTo>
                    <a:pt x="6716547" y="45166"/>
                  </a:lnTo>
                  <a:lnTo>
                    <a:pt x="6700694" y="21669"/>
                  </a:lnTo>
                  <a:lnTo>
                    <a:pt x="6677197" y="5816"/>
                  </a:lnTo>
                  <a:lnTo>
                    <a:pt x="6648450" y="0"/>
                  </a:lnTo>
                  <a:close/>
                </a:path>
              </a:pathLst>
            </a:custGeom>
            <a:solidFill>
              <a:srgbClr val="5EAE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85494" y="3701033"/>
              <a:ext cx="6722745" cy="443865"/>
            </a:xfrm>
            <a:custGeom>
              <a:avLst/>
              <a:gdLst/>
              <a:ahLst/>
              <a:cxnLst/>
              <a:rect l="l" t="t" r="r" b="b"/>
              <a:pathLst>
                <a:path w="6722745" h="443864">
                  <a:moveTo>
                    <a:pt x="0" y="73913"/>
                  </a:moveTo>
                  <a:lnTo>
                    <a:pt x="5816" y="45166"/>
                  </a:lnTo>
                  <a:lnTo>
                    <a:pt x="21669" y="21669"/>
                  </a:lnTo>
                  <a:lnTo>
                    <a:pt x="45166" y="5816"/>
                  </a:lnTo>
                  <a:lnTo>
                    <a:pt x="73914" y="0"/>
                  </a:lnTo>
                  <a:lnTo>
                    <a:pt x="6648450" y="0"/>
                  </a:lnTo>
                  <a:lnTo>
                    <a:pt x="6677197" y="5816"/>
                  </a:lnTo>
                  <a:lnTo>
                    <a:pt x="6700694" y="21669"/>
                  </a:lnTo>
                  <a:lnTo>
                    <a:pt x="6716547" y="45166"/>
                  </a:lnTo>
                  <a:lnTo>
                    <a:pt x="6722364" y="73913"/>
                  </a:lnTo>
                  <a:lnTo>
                    <a:pt x="6722364" y="369569"/>
                  </a:lnTo>
                  <a:lnTo>
                    <a:pt x="6716547" y="398317"/>
                  </a:lnTo>
                  <a:lnTo>
                    <a:pt x="6700694" y="421814"/>
                  </a:lnTo>
                  <a:lnTo>
                    <a:pt x="6677197" y="437667"/>
                  </a:lnTo>
                  <a:lnTo>
                    <a:pt x="6648450" y="443483"/>
                  </a:lnTo>
                  <a:lnTo>
                    <a:pt x="73914" y="443483"/>
                  </a:lnTo>
                  <a:lnTo>
                    <a:pt x="45166" y="437667"/>
                  </a:lnTo>
                  <a:lnTo>
                    <a:pt x="21669" y="421814"/>
                  </a:lnTo>
                  <a:lnTo>
                    <a:pt x="5816" y="398317"/>
                  </a:lnTo>
                  <a:lnTo>
                    <a:pt x="0" y="369569"/>
                  </a:lnTo>
                  <a:lnTo>
                    <a:pt x="0" y="7391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902208" y="4369308"/>
            <a:ext cx="7417434" cy="624840"/>
            <a:chOff x="902208" y="4369308"/>
            <a:chExt cx="7417434" cy="624840"/>
          </a:xfrm>
        </p:grpSpPr>
        <p:sp>
          <p:nvSpPr>
            <p:cNvPr id="26" name="object 26"/>
            <p:cNvSpPr/>
            <p:nvPr/>
          </p:nvSpPr>
          <p:spPr>
            <a:xfrm>
              <a:off x="915162" y="4603242"/>
              <a:ext cx="7391400" cy="378460"/>
            </a:xfrm>
            <a:custGeom>
              <a:avLst/>
              <a:gdLst/>
              <a:ahLst/>
              <a:cxnLst/>
              <a:rect l="l" t="t" r="r" b="b"/>
              <a:pathLst>
                <a:path w="7391400" h="378460">
                  <a:moveTo>
                    <a:pt x="0" y="377951"/>
                  </a:moveTo>
                  <a:lnTo>
                    <a:pt x="7391400" y="377951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377951"/>
                  </a:lnTo>
                  <a:close/>
                </a:path>
              </a:pathLst>
            </a:custGeom>
            <a:ln w="25908">
              <a:solidFill>
                <a:srgbClr val="5F8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85494" y="4382262"/>
              <a:ext cx="6734809" cy="441959"/>
            </a:xfrm>
            <a:custGeom>
              <a:avLst/>
              <a:gdLst/>
              <a:ahLst/>
              <a:cxnLst/>
              <a:rect l="l" t="t" r="r" b="b"/>
              <a:pathLst>
                <a:path w="6734809" h="441960">
                  <a:moveTo>
                    <a:pt x="6660896" y="0"/>
                  </a:moveTo>
                  <a:lnTo>
                    <a:pt x="73660" y="0"/>
                  </a:lnTo>
                  <a:lnTo>
                    <a:pt x="45005" y="5794"/>
                  </a:lnTo>
                  <a:lnTo>
                    <a:pt x="21590" y="21590"/>
                  </a:lnTo>
                  <a:lnTo>
                    <a:pt x="5794" y="45005"/>
                  </a:lnTo>
                  <a:lnTo>
                    <a:pt x="0" y="73660"/>
                  </a:lnTo>
                  <a:lnTo>
                    <a:pt x="0" y="368300"/>
                  </a:lnTo>
                  <a:lnTo>
                    <a:pt x="5794" y="396954"/>
                  </a:lnTo>
                  <a:lnTo>
                    <a:pt x="21589" y="420370"/>
                  </a:lnTo>
                  <a:lnTo>
                    <a:pt x="45005" y="436165"/>
                  </a:lnTo>
                  <a:lnTo>
                    <a:pt x="73660" y="441960"/>
                  </a:lnTo>
                  <a:lnTo>
                    <a:pt x="6660896" y="441960"/>
                  </a:lnTo>
                  <a:lnTo>
                    <a:pt x="6689550" y="436165"/>
                  </a:lnTo>
                  <a:lnTo>
                    <a:pt x="6712966" y="420370"/>
                  </a:lnTo>
                  <a:lnTo>
                    <a:pt x="6728761" y="396954"/>
                  </a:lnTo>
                  <a:lnTo>
                    <a:pt x="6734556" y="368300"/>
                  </a:lnTo>
                  <a:lnTo>
                    <a:pt x="6734556" y="73660"/>
                  </a:lnTo>
                  <a:lnTo>
                    <a:pt x="6728761" y="45005"/>
                  </a:lnTo>
                  <a:lnTo>
                    <a:pt x="6712965" y="21590"/>
                  </a:lnTo>
                  <a:lnTo>
                    <a:pt x="6689550" y="5794"/>
                  </a:lnTo>
                  <a:lnTo>
                    <a:pt x="6660896" y="0"/>
                  </a:lnTo>
                  <a:close/>
                </a:path>
              </a:pathLst>
            </a:custGeom>
            <a:solidFill>
              <a:srgbClr val="5F8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85494" y="4382262"/>
              <a:ext cx="6734809" cy="441959"/>
            </a:xfrm>
            <a:custGeom>
              <a:avLst/>
              <a:gdLst/>
              <a:ahLst/>
              <a:cxnLst/>
              <a:rect l="l" t="t" r="r" b="b"/>
              <a:pathLst>
                <a:path w="6734809" h="441960">
                  <a:moveTo>
                    <a:pt x="0" y="73660"/>
                  </a:moveTo>
                  <a:lnTo>
                    <a:pt x="5794" y="45005"/>
                  </a:lnTo>
                  <a:lnTo>
                    <a:pt x="21590" y="21590"/>
                  </a:lnTo>
                  <a:lnTo>
                    <a:pt x="45005" y="5794"/>
                  </a:lnTo>
                  <a:lnTo>
                    <a:pt x="73660" y="0"/>
                  </a:lnTo>
                  <a:lnTo>
                    <a:pt x="6660896" y="0"/>
                  </a:lnTo>
                  <a:lnTo>
                    <a:pt x="6689550" y="5794"/>
                  </a:lnTo>
                  <a:lnTo>
                    <a:pt x="6712965" y="21590"/>
                  </a:lnTo>
                  <a:lnTo>
                    <a:pt x="6728761" y="45005"/>
                  </a:lnTo>
                  <a:lnTo>
                    <a:pt x="6734556" y="73660"/>
                  </a:lnTo>
                  <a:lnTo>
                    <a:pt x="6734556" y="368300"/>
                  </a:lnTo>
                  <a:lnTo>
                    <a:pt x="6728761" y="396954"/>
                  </a:lnTo>
                  <a:lnTo>
                    <a:pt x="6712966" y="420370"/>
                  </a:lnTo>
                  <a:lnTo>
                    <a:pt x="6689550" y="436165"/>
                  </a:lnTo>
                  <a:lnTo>
                    <a:pt x="6660896" y="441960"/>
                  </a:lnTo>
                  <a:lnTo>
                    <a:pt x="73660" y="441960"/>
                  </a:lnTo>
                  <a:lnTo>
                    <a:pt x="45005" y="436165"/>
                  </a:lnTo>
                  <a:lnTo>
                    <a:pt x="21589" y="420370"/>
                  </a:lnTo>
                  <a:lnTo>
                    <a:pt x="5794" y="396954"/>
                  </a:lnTo>
                  <a:lnTo>
                    <a:pt x="0" y="368300"/>
                  </a:lnTo>
                  <a:lnTo>
                    <a:pt x="0" y="7366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902208" y="5049011"/>
            <a:ext cx="7417434" cy="626745"/>
            <a:chOff x="902208" y="5049011"/>
            <a:chExt cx="7417434" cy="626745"/>
          </a:xfrm>
        </p:grpSpPr>
        <p:sp>
          <p:nvSpPr>
            <p:cNvPr id="30" name="object 30"/>
            <p:cNvSpPr/>
            <p:nvPr/>
          </p:nvSpPr>
          <p:spPr>
            <a:xfrm>
              <a:off x="915162" y="5284469"/>
              <a:ext cx="7391400" cy="378460"/>
            </a:xfrm>
            <a:custGeom>
              <a:avLst/>
              <a:gdLst/>
              <a:ahLst/>
              <a:cxnLst/>
              <a:rect l="l" t="t" r="r" b="b"/>
              <a:pathLst>
                <a:path w="7391400" h="378460">
                  <a:moveTo>
                    <a:pt x="0" y="377951"/>
                  </a:moveTo>
                  <a:lnTo>
                    <a:pt x="7391400" y="377951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377951"/>
                  </a:lnTo>
                  <a:close/>
                </a:path>
              </a:pathLst>
            </a:custGeom>
            <a:ln w="25908">
              <a:solidFill>
                <a:srgbClr val="6167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85494" y="5061965"/>
              <a:ext cx="6696709" cy="443865"/>
            </a:xfrm>
            <a:custGeom>
              <a:avLst/>
              <a:gdLst/>
              <a:ahLst/>
              <a:cxnLst/>
              <a:rect l="l" t="t" r="r" b="b"/>
              <a:pathLst>
                <a:path w="6696709" h="443864">
                  <a:moveTo>
                    <a:pt x="6622542" y="0"/>
                  </a:moveTo>
                  <a:lnTo>
                    <a:pt x="73914" y="0"/>
                  </a:lnTo>
                  <a:lnTo>
                    <a:pt x="45166" y="5816"/>
                  </a:lnTo>
                  <a:lnTo>
                    <a:pt x="21669" y="21669"/>
                  </a:lnTo>
                  <a:lnTo>
                    <a:pt x="5816" y="45166"/>
                  </a:lnTo>
                  <a:lnTo>
                    <a:pt x="0" y="73913"/>
                  </a:lnTo>
                  <a:lnTo>
                    <a:pt x="0" y="369569"/>
                  </a:lnTo>
                  <a:lnTo>
                    <a:pt x="5816" y="398317"/>
                  </a:lnTo>
                  <a:lnTo>
                    <a:pt x="21669" y="421814"/>
                  </a:lnTo>
                  <a:lnTo>
                    <a:pt x="45166" y="437667"/>
                  </a:lnTo>
                  <a:lnTo>
                    <a:pt x="73914" y="443483"/>
                  </a:lnTo>
                  <a:lnTo>
                    <a:pt x="6622542" y="443483"/>
                  </a:lnTo>
                  <a:lnTo>
                    <a:pt x="6651289" y="437667"/>
                  </a:lnTo>
                  <a:lnTo>
                    <a:pt x="6674786" y="421814"/>
                  </a:lnTo>
                  <a:lnTo>
                    <a:pt x="6690639" y="398317"/>
                  </a:lnTo>
                  <a:lnTo>
                    <a:pt x="6696456" y="369569"/>
                  </a:lnTo>
                  <a:lnTo>
                    <a:pt x="6696456" y="73913"/>
                  </a:lnTo>
                  <a:lnTo>
                    <a:pt x="6690639" y="45166"/>
                  </a:lnTo>
                  <a:lnTo>
                    <a:pt x="6674786" y="21669"/>
                  </a:lnTo>
                  <a:lnTo>
                    <a:pt x="6651289" y="5816"/>
                  </a:lnTo>
                  <a:lnTo>
                    <a:pt x="6622542" y="0"/>
                  </a:lnTo>
                  <a:close/>
                </a:path>
              </a:pathLst>
            </a:custGeom>
            <a:solidFill>
              <a:srgbClr val="6167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85494" y="5061965"/>
              <a:ext cx="6696709" cy="443865"/>
            </a:xfrm>
            <a:custGeom>
              <a:avLst/>
              <a:gdLst/>
              <a:ahLst/>
              <a:cxnLst/>
              <a:rect l="l" t="t" r="r" b="b"/>
              <a:pathLst>
                <a:path w="6696709" h="443864">
                  <a:moveTo>
                    <a:pt x="0" y="73913"/>
                  </a:moveTo>
                  <a:lnTo>
                    <a:pt x="5816" y="45166"/>
                  </a:lnTo>
                  <a:lnTo>
                    <a:pt x="21669" y="21669"/>
                  </a:lnTo>
                  <a:lnTo>
                    <a:pt x="45166" y="5816"/>
                  </a:lnTo>
                  <a:lnTo>
                    <a:pt x="73914" y="0"/>
                  </a:lnTo>
                  <a:lnTo>
                    <a:pt x="6622542" y="0"/>
                  </a:lnTo>
                  <a:lnTo>
                    <a:pt x="6651289" y="5816"/>
                  </a:lnTo>
                  <a:lnTo>
                    <a:pt x="6674786" y="21669"/>
                  </a:lnTo>
                  <a:lnTo>
                    <a:pt x="6690639" y="45166"/>
                  </a:lnTo>
                  <a:lnTo>
                    <a:pt x="6696456" y="73913"/>
                  </a:lnTo>
                  <a:lnTo>
                    <a:pt x="6696456" y="369569"/>
                  </a:lnTo>
                  <a:lnTo>
                    <a:pt x="6690639" y="398317"/>
                  </a:lnTo>
                  <a:lnTo>
                    <a:pt x="6674786" y="421814"/>
                  </a:lnTo>
                  <a:lnTo>
                    <a:pt x="6651289" y="437667"/>
                  </a:lnTo>
                  <a:lnTo>
                    <a:pt x="6622542" y="443483"/>
                  </a:lnTo>
                  <a:lnTo>
                    <a:pt x="73914" y="443483"/>
                  </a:lnTo>
                  <a:lnTo>
                    <a:pt x="45166" y="437667"/>
                  </a:lnTo>
                  <a:lnTo>
                    <a:pt x="21669" y="421814"/>
                  </a:lnTo>
                  <a:lnTo>
                    <a:pt x="5816" y="398317"/>
                  </a:lnTo>
                  <a:lnTo>
                    <a:pt x="0" y="369569"/>
                  </a:lnTo>
                  <a:lnTo>
                    <a:pt x="0" y="7391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902208" y="5730240"/>
            <a:ext cx="7417434" cy="681355"/>
            <a:chOff x="902208" y="5730240"/>
            <a:chExt cx="7417434" cy="681355"/>
          </a:xfrm>
        </p:grpSpPr>
        <p:sp>
          <p:nvSpPr>
            <p:cNvPr id="34" name="object 34"/>
            <p:cNvSpPr/>
            <p:nvPr/>
          </p:nvSpPr>
          <p:spPr>
            <a:xfrm>
              <a:off x="915162" y="6020562"/>
              <a:ext cx="7391400" cy="378460"/>
            </a:xfrm>
            <a:custGeom>
              <a:avLst/>
              <a:gdLst/>
              <a:ahLst/>
              <a:cxnLst/>
              <a:rect l="l" t="t" r="r" b="b"/>
              <a:pathLst>
                <a:path w="7391400" h="378460">
                  <a:moveTo>
                    <a:pt x="0" y="377952"/>
                  </a:moveTo>
                  <a:lnTo>
                    <a:pt x="7391400" y="377952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377952"/>
                  </a:lnTo>
                  <a:close/>
                </a:path>
              </a:pathLst>
            </a:custGeom>
            <a:ln w="25908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85494" y="5743194"/>
              <a:ext cx="6739255" cy="441959"/>
            </a:xfrm>
            <a:custGeom>
              <a:avLst/>
              <a:gdLst/>
              <a:ahLst/>
              <a:cxnLst/>
              <a:rect l="l" t="t" r="r" b="b"/>
              <a:pathLst>
                <a:path w="6739255" h="441960">
                  <a:moveTo>
                    <a:pt x="6665468" y="0"/>
                  </a:moveTo>
                  <a:lnTo>
                    <a:pt x="73660" y="0"/>
                  </a:lnTo>
                  <a:lnTo>
                    <a:pt x="45005" y="5789"/>
                  </a:lnTo>
                  <a:lnTo>
                    <a:pt x="21590" y="21575"/>
                  </a:lnTo>
                  <a:lnTo>
                    <a:pt x="5794" y="44989"/>
                  </a:lnTo>
                  <a:lnTo>
                    <a:pt x="0" y="73659"/>
                  </a:lnTo>
                  <a:lnTo>
                    <a:pt x="0" y="368299"/>
                  </a:lnTo>
                  <a:lnTo>
                    <a:pt x="5794" y="396970"/>
                  </a:lnTo>
                  <a:lnTo>
                    <a:pt x="21589" y="420384"/>
                  </a:lnTo>
                  <a:lnTo>
                    <a:pt x="45005" y="436170"/>
                  </a:lnTo>
                  <a:lnTo>
                    <a:pt x="73660" y="441959"/>
                  </a:lnTo>
                  <a:lnTo>
                    <a:pt x="6665468" y="441959"/>
                  </a:lnTo>
                  <a:lnTo>
                    <a:pt x="6694122" y="436170"/>
                  </a:lnTo>
                  <a:lnTo>
                    <a:pt x="6717538" y="420384"/>
                  </a:lnTo>
                  <a:lnTo>
                    <a:pt x="6733333" y="396970"/>
                  </a:lnTo>
                  <a:lnTo>
                    <a:pt x="6739128" y="368299"/>
                  </a:lnTo>
                  <a:lnTo>
                    <a:pt x="6739128" y="73659"/>
                  </a:lnTo>
                  <a:lnTo>
                    <a:pt x="6733333" y="44989"/>
                  </a:lnTo>
                  <a:lnTo>
                    <a:pt x="6717537" y="21575"/>
                  </a:lnTo>
                  <a:lnTo>
                    <a:pt x="6694122" y="5789"/>
                  </a:lnTo>
                  <a:lnTo>
                    <a:pt x="6665468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85494" y="5743194"/>
              <a:ext cx="6739255" cy="441959"/>
            </a:xfrm>
            <a:custGeom>
              <a:avLst/>
              <a:gdLst/>
              <a:ahLst/>
              <a:cxnLst/>
              <a:rect l="l" t="t" r="r" b="b"/>
              <a:pathLst>
                <a:path w="6739255" h="441960">
                  <a:moveTo>
                    <a:pt x="0" y="73659"/>
                  </a:moveTo>
                  <a:lnTo>
                    <a:pt x="5794" y="44989"/>
                  </a:lnTo>
                  <a:lnTo>
                    <a:pt x="21590" y="21575"/>
                  </a:lnTo>
                  <a:lnTo>
                    <a:pt x="45005" y="5789"/>
                  </a:lnTo>
                  <a:lnTo>
                    <a:pt x="73660" y="0"/>
                  </a:lnTo>
                  <a:lnTo>
                    <a:pt x="6665468" y="0"/>
                  </a:lnTo>
                  <a:lnTo>
                    <a:pt x="6694122" y="5789"/>
                  </a:lnTo>
                  <a:lnTo>
                    <a:pt x="6717537" y="21575"/>
                  </a:lnTo>
                  <a:lnTo>
                    <a:pt x="6733333" y="44989"/>
                  </a:lnTo>
                  <a:lnTo>
                    <a:pt x="6739128" y="73659"/>
                  </a:lnTo>
                  <a:lnTo>
                    <a:pt x="6739128" y="368299"/>
                  </a:lnTo>
                  <a:lnTo>
                    <a:pt x="6733333" y="396970"/>
                  </a:lnTo>
                  <a:lnTo>
                    <a:pt x="6717538" y="420384"/>
                  </a:lnTo>
                  <a:lnTo>
                    <a:pt x="6694122" y="436170"/>
                  </a:lnTo>
                  <a:lnTo>
                    <a:pt x="6665468" y="441959"/>
                  </a:lnTo>
                  <a:lnTo>
                    <a:pt x="73660" y="441959"/>
                  </a:lnTo>
                  <a:lnTo>
                    <a:pt x="45005" y="436170"/>
                  </a:lnTo>
                  <a:lnTo>
                    <a:pt x="21589" y="420384"/>
                  </a:lnTo>
                  <a:lnTo>
                    <a:pt x="5794" y="396970"/>
                  </a:lnTo>
                  <a:lnTo>
                    <a:pt x="0" y="368299"/>
                  </a:lnTo>
                  <a:lnTo>
                    <a:pt x="0" y="7365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99312" y="1124203"/>
            <a:ext cx="7112000" cy="5036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Calibri"/>
              <a:cs typeface="Calibri"/>
            </a:endParaRPr>
          </a:p>
          <a:p>
            <a:pPr marL="819785" marR="68580">
              <a:lnSpc>
                <a:spcPts val="1540"/>
              </a:lnSpc>
            </a:pP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commonly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for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interacting</a:t>
            </a:r>
            <a:r>
              <a:rPr sz="1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400" b="1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administrative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tasks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updating</a:t>
            </a:r>
            <a:r>
              <a:rPr sz="1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tables.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50">
              <a:latin typeface="Calibri"/>
              <a:cs typeface="Calibri"/>
            </a:endParaRPr>
          </a:p>
          <a:p>
            <a:pPr marL="802005" marR="95885">
              <a:lnSpc>
                <a:spcPts val="1550"/>
              </a:lnSpc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system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stored procedures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prefixed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with '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sp_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'.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These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procedures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located </a:t>
            </a:r>
            <a:r>
              <a:rPr sz="1400" b="1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database.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Calibri"/>
              <a:cs typeface="Calibri"/>
            </a:endParaRPr>
          </a:p>
          <a:p>
            <a:pPr marL="802005" marR="263525">
              <a:lnSpc>
                <a:spcPts val="1540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These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procedures can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be seen in the 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sys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schema of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every system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and user-defined </a:t>
            </a:r>
            <a:r>
              <a:rPr sz="1400" b="1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database.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 marL="802005">
              <a:lnSpc>
                <a:spcPct val="100000"/>
              </a:lnSpc>
              <a:spcBef>
                <a:spcPts val="1175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allow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GRANT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DENY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REVOKE</a:t>
            </a:r>
            <a:r>
              <a:rPr sz="1400" spc="-5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permissions.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 marL="802005" marR="5080">
              <a:lnSpc>
                <a:spcPts val="1540"/>
              </a:lnSpc>
              <a:spcBef>
                <a:spcPts val="112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system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stored procedure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is a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set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of pre-compiled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Transact-SQL statements executed </a:t>
            </a:r>
            <a:r>
              <a:rPr sz="1400" b="1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unit.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 marL="802005">
              <a:lnSpc>
                <a:spcPct val="100000"/>
              </a:lnSpc>
              <a:spcBef>
                <a:spcPts val="1170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System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4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database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administrative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informational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activities.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libri"/>
              <a:cs typeface="Calibri"/>
            </a:endParaRPr>
          </a:p>
          <a:p>
            <a:pPr marL="802005" marR="480695">
              <a:lnSpc>
                <a:spcPts val="1540"/>
              </a:lnSpc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When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referencing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system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stored procedure,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sys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schema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identifier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used. </a:t>
            </a:r>
            <a:r>
              <a:rPr sz="1400" b="1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owned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administrator.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4131"/>
            <a:ext cx="7521422" cy="35255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81227" y="1103375"/>
            <a:ext cx="7934325" cy="2207260"/>
            <a:chOff x="681227" y="1103375"/>
            <a:chExt cx="7934325" cy="2207260"/>
          </a:xfrm>
        </p:grpSpPr>
        <p:sp>
          <p:nvSpPr>
            <p:cNvPr id="9" name="object 9"/>
            <p:cNvSpPr/>
            <p:nvPr/>
          </p:nvSpPr>
          <p:spPr>
            <a:xfrm>
              <a:off x="685799" y="1299971"/>
              <a:ext cx="7924800" cy="2005964"/>
            </a:xfrm>
            <a:custGeom>
              <a:avLst/>
              <a:gdLst/>
              <a:ahLst/>
              <a:cxnLst/>
              <a:rect l="l" t="t" r="r" b="b"/>
              <a:pathLst>
                <a:path w="7924800" h="2005964">
                  <a:moveTo>
                    <a:pt x="0" y="2005583"/>
                  </a:moveTo>
                  <a:lnTo>
                    <a:pt x="7924800" y="2005583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2005583"/>
                  </a:lnTo>
                  <a:close/>
                </a:path>
                <a:path w="7924800" h="2005964">
                  <a:moveTo>
                    <a:pt x="0" y="2005583"/>
                  </a:moveTo>
                  <a:lnTo>
                    <a:pt x="7924800" y="2005583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2005583"/>
                  </a:lnTo>
                  <a:close/>
                </a:path>
              </a:pathLst>
            </a:custGeom>
            <a:ln w="9144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468" y="1103375"/>
              <a:ext cx="5554980" cy="391667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681227" y="3372611"/>
            <a:ext cx="7934325" cy="1675130"/>
            <a:chOff x="681227" y="3372611"/>
            <a:chExt cx="7934325" cy="1675130"/>
          </a:xfrm>
        </p:grpSpPr>
        <p:sp>
          <p:nvSpPr>
            <p:cNvPr id="12" name="object 12"/>
            <p:cNvSpPr/>
            <p:nvPr/>
          </p:nvSpPr>
          <p:spPr>
            <a:xfrm>
              <a:off x="685799" y="3567683"/>
              <a:ext cx="7924800" cy="1475740"/>
            </a:xfrm>
            <a:custGeom>
              <a:avLst/>
              <a:gdLst/>
              <a:ahLst/>
              <a:cxnLst/>
              <a:rect l="l" t="t" r="r" b="b"/>
              <a:pathLst>
                <a:path w="7924800" h="1475739">
                  <a:moveTo>
                    <a:pt x="0" y="1475232"/>
                  </a:moveTo>
                  <a:lnTo>
                    <a:pt x="7924800" y="1475232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1475232"/>
                  </a:lnTo>
                  <a:close/>
                </a:path>
                <a:path w="7924800" h="1475739">
                  <a:moveTo>
                    <a:pt x="0" y="1475232"/>
                  </a:moveTo>
                  <a:lnTo>
                    <a:pt x="7924800" y="1475232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1475232"/>
                  </a:lnTo>
                  <a:close/>
                </a:path>
              </a:pathLst>
            </a:custGeom>
            <a:ln w="9144">
              <a:solidFill>
                <a:srgbClr val="5667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7468" y="3372611"/>
              <a:ext cx="5554980" cy="391668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681227" y="5108447"/>
            <a:ext cx="7934325" cy="1408430"/>
            <a:chOff x="681227" y="5108447"/>
            <a:chExt cx="7934325" cy="1408430"/>
          </a:xfrm>
        </p:grpSpPr>
        <p:sp>
          <p:nvSpPr>
            <p:cNvPr id="15" name="object 15"/>
            <p:cNvSpPr/>
            <p:nvPr/>
          </p:nvSpPr>
          <p:spPr>
            <a:xfrm>
              <a:off x="685799" y="5305043"/>
              <a:ext cx="7924800" cy="1207135"/>
            </a:xfrm>
            <a:custGeom>
              <a:avLst/>
              <a:gdLst/>
              <a:ahLst/>
              <a:cxnLst/>
              <a:rect l="l" t="t" r="r" b="b"/>
              <a:pathLst>
                <a:path w="7924800" h="1207134">
                  <a:moveTo>
                    <a:pt x="0" y="1207007"/>
                  </a:moveTo>
                  <a:lnTo>
                    <a:pt x="7924800" y="1207007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1207007"/>
                  </a:lnTo>
                  <a:close/>
                </a:path>
                <a:path w="7924800" h="1207134">
                  <a:moveTo>
                    <a:pt x="0" y="1207007"/>
                  </a:moveTo>
                  <a:lnTo>
                    <a:pt x="7924800" y="1207007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1207007"/>
                  </a:lnTo>
                  <a:close/>
                </a:path>
              </a:pathLst>
            </a:custGeom>
            <a:ln w="9144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7468" y="5108447"/>
              <a:ext cx="5554980" cy="39166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88541" y="980037"/>
            <a:ext cx="6712584" cy="539623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7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Catalog</a:t>
            </a:r>
            <a:r>
              <a:rPr sz="20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endParaRPr sz="2000">
              <a:latin typeface="Calibri"/>
              <a:cs typeface="Calibri"/>
            </a:endParaRPr>
          </a:p>
          <a:p>
            <a:pPr marL="184785" marR="198120" indent="-172720">
              <a:lnSpc>
                <a:spcPts val="1970"/>
              </a:lnSpc>
              <a:spcBef>
                <a:spcPts val="1100"/>
              </a:spcBef>
              <a:buChar char="•"/>
              <a:tabLst>
                <a:tab pos="185420" algn="l"/>
              </a:tabLst>
            </a:pPr>
            <a:r>
              <a:rPr sz="1800" dirty="0">
                <a:latin typeface="Calibri"/>
                <a:cs typeface="Calibri"/>
              </a:rPr>
              <a:t>All </a:t>
            </a:r>
            <a:r>
              <a:rPr sz="1800" spc="-10" dirty="0">
                <a:latin typeface="Calibri"/>
                <a:cs typeface="Calibri"/>
              </a:rPr>
              <a:t>information </a:t>
            </a:r>
            <a:r>
              <a:rPr sz="1800" spc="-5" dirty="0">
                <a:latin typeface="Calibri"/>
                <a:cs typeface="Calibri"/>
              </a:rPr>
              <a:t>about tables </a:t>
            </a:r>
            <a:r>
              <a:rPr sz="1800" dirty="0">
                <a:latin typeface="Calibri"/>
                <a:cs typeface="Calibri"/>
              </a:rPr>
              <a:t>in the user </a:t>
            </a:r>
            <a:r>
              <a:rPr sz="1800" spc="-10" dirty="0">
                <a:latin typeface="Calibri"/>
                <a:cs typeface="Calibri"/>
              </a:rPr>
              <a:t>database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15" dirty="0">
                <a:latin typeface="Calibri"/>
                <a:cs typeface="Calibri"/>
              </a:rPr>
              <a:t>stored </a:t>
            </a:r>
            <a:r>
              <a:rPr sz="1800" dirty="0">
                <a:latin typeface="Calibri"/>
                <a:cs typeface="Calibri"/>
              </a:rPr>
              <a:t>in a </a:t>
            </a:r>
            <a:r>
              <a:rPr sz="1800" spc="-5" dirty="0">
                <a:latin typeface="Calibri"/>
                <a:cs typeface="Calibri"/>
              </a:rPr>
              <a:t>set of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called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system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catalog.</a:t>
            </a:r>
            <a:endParaRPr sz="1800">
              <a:latin typeface="Calibri"/>
              <a:cs typeface="Calibri"/>
            </a:endParaRPr>
          </a:p>
          <a:p>
            <a:pPr marL="184785" marR="344170" indent="-172720">
              <a:lnSpc>
                <a:spcPts val="1980"/>
              </a:lnSpc>
              <a:spcBef>
                <a:spcPts val="335"/>
              </a:spcBef>
              <a:buChar char="•"/>
              <a:tabLst>
                <a:tab pos="185420" algn="l"/>
              </a:tabLst>
            </a:pP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20" dirty="0">
                <a:latin typeface="Calibri"/>
                <a:cs typeface="Calibri"/>
              </a:rPr>
              <a:t>system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catalog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accessed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-10" dirty="0">
                <a:latin typeface="Calibri"/>
                <a:cs typeface="Calibri"/>
              </a:rPr>
              <a:t> catalog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procedures.</a:t>
            </a:r>
            <a:endParaRPr sz="1800">
              <a:latin typeface="Calibri"/>
              <a:cs typeface="Calibri"/>
            </a:endParaRPr>
          </a:p>
          <a:p>
            <a:pPr marL="184785" marR="162560" indent="-172720">
              <a:lnSpc>
                <a:spcPts val="2000"/>
              </a:lnSpc>
              <a:spcBef>
                <a:spcPts val="335"/>
              </a:spcBef>
              <a:buChar char="•"/>
              <a:tabLst>
                <a:tab pos="185420" algn="l"/>
              </a:tabLst>
            </a:pPr>
            <a:r>
              <a:rPr sz="1800" spc="-2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am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e, 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sp_table</a:t>
            </a:r>
            <a:r>
              <a:rPr sz="1800" dirty="0">
                <a:latin typeface="Courier New"/>
                <a:cs typeface="Courier New"/>
              </a:rPr>
              <a:t>s</a:t>
            </a:r>
            <a:r>
              <a:rPr sz="1800" spc="-675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alog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displ</a:t>
            </a:r>
            <a:r>
              <a:rPr sz="1800" spc="-4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 </a:t>
            </a:r>
            <a:r>
              <a:rPr sz="1800" spc="-10" dirty="0">
                <a:latin typeface="Calibri"/>
                <a:cs typeface="Calibri"/>
              </a:rPr>
              <a:t>list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all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tables</a:t>
            </a:r>
            <a:r>
              <a:rPr sz="1800" dirty="0">
                <a:latin typeface="Calibri"/>
                <a:cs typeface="Calibri"/>
              </a:rPr>
              <a:t> in the</a:t>
            </a:r>
            <a:r>
              <a:rPr sz="1800" spc="-10" dirty="0">
                <a:latin typeface="Calibri"/>
                <a:cs typeface="Calibri"/>
              </a:rPr>
              <a:t> current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database.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450">
              <a:latin typeface="Calibri"/>
              <a:cs typeface="Calibri"/>
            </a:endParaRPr>
          </a:p>
          <a:p>
            <a:pPr marL="2159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sz="20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20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endParaRPr sz="2000">
              <a:latin typeface="Calibri"/>
              <a:cs typeface="Calibri"/>
            </a:endParaRPr>
          </a:p>
          <a:p>
            <a:pPr marL="184785" marR="396240" indent="-172720">
              <a:lnSpc>
                <a:spcPts val="1970"/>
              </a:lnSpc>
              <a:spcBef>
                <a:spcPts val="1100"/>
              </a:spcBef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Security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manage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security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database.</a:t>
            </a:r>
            <a:endParaRPr sz="1800">
              <a:latin typeface="Calibri"/>
              <a:cs typeface="Calibri"/>
            </a:endParaRPr>
          </a:p>
          <a:p>
            <a:pPr marL="184785" marR="87630" indent="-172720">
              <a:lnSpc>
                <a:spcPts val="2010"/>
              </a:lnSpc>
              <a:spcBef>
                <a:spcPts val="335"/>
              </a:spcBef>
              <a:buChar char="•"/>
              <a:tabLst>
                <a:tab pos="185420" algn="l"/>
              </a:tabLst>
            </a:pPr>
            <a:r>
              <a:rPr sz="1800" spc="-2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am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e, 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sp_changedbowne</a:t>
            </a:r>
            <a:r>
              <a:rPr sz="1800" dirty="0">
                <a:latin typeface="Courier New"/>
                <a:cs typeface="Courier New"/>
              </a:rPr>
              <a:t>r</a:t>
            </a:r>
            <a:r>
              <a:rPr sz="1800" spc="-67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ur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ty 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-10" dirty="0">
                <a:latin typeface="Calibri"/>
                <a:cs typeface="Calibri"/>
              </a:rPr>
              <a:t> 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change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owner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current</a:t>
            </a:r>
            <a:r>
              <a:rPr sz="1800" spc="-5" dirty="0">
                <a:latin typeface="Calibri"/>
                <a:cs typeface="Calibri"/>
              </a:rPr>
              <a:t> database.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Calibri"/>
              <a:buChar char="•"/>
            </a:pPr>
            <a:endParaRPr sz="1500">
              <a:latin typeface="Calibri"/>
              <a:cs typeface="Calibri"/>
            </a:endParaRPr>
          </a:p>
          <a:p>
            <a:pPr marL="2159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Cursor</a:t>
            </a:r>
            <a:r>
              <a:rPr sz="20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endParaRPr sz="20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875"/>
              </a:spcBef>
              <a:buChar char="•"/>
              <a:tabLst>
                <a:tab pos="185420" algn="l"/>
              </a:tabLst>
            </a:pPr>
            <a:r>
              <a:rPr sz="1800" spc="-10" dirty="0">
                <a:latin typeface="Calibri"/>
                <a:cs typeface="Calibri"/>
              </a:rPr>
              <a:t>Cursor procedures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-10" dirty="0">
                <a:latin typeface="Calibri"/>
                <a:cs typeface="Calibri"/>
              </a:rPr>
              <a:t> to </a:t>
            </a:r>
            <a:r>
              <a:rPr sz="1800" spc="-5" dirty="0">
                <a:latin typeface="Calibri"/>
                <a:cs typeface="Calibri"/>
              </a:rPr>
              <a:t>implement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functionality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35" dirty="0">
                <a:latin typeface="Calibri"/>
                <a:cs typeface="Calibri"/>
              </a:rPr>
              <a:t>cursor.</a:t>
            </a:r>
            <a:endParaRPr sz="1800">
              <a:latin typeface="Calibri"/>
              <a:cs typeface="Calibri"/>
            </a:endParaRPr>
          </a:p>
          <a:p>
            <a:pPr marL="184785" marR="29209" indent="-172720">
              <a:lnSpc>
                <a:spcPts val="2000"/>
              </a:lnSpc>
              <a:spcBef>
                <a:spcPts val="370"/>
              </a:spcBef>
              <a:buChar char="•"/>
              <a:tabLst>
                <a:tab pos="185420" algn="l"/>
              </a:tabLst>
            </a:pPr>
            <a:r>
              <a:rPr sz="1800" spc="-2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am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e, 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sp_cursor_lis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67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ts all  the </a:t>
            </a:r>
            <a:r>
              <a:rPr sz="1800" spc="-15" dirty="0">
                <a:latin typeface="Calibri"/>
                <a:cs typeface="Calibri"/>
              </a:rPr>
              <a:t>cursors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opened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connection</a:t>
            </a:r>
            <a:r>
              <a:rPr sz="1800" spc="-5" dirty="0">
                <a:latin typeface="Calibri"/>
                <a:cs typeface="Calibri"/>
              </a:rPr>
              <a:t> and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describes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their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4131"/>
            <a:ext cx="7521422" cy="35255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81227" y="1229867"/>
            <a:ext cx="7934325" cy="1673860"/>
            <a:chOff x="681227" y="1229867"/>
            <a:chExt cx="7934325" cy="1673860"/>
          </a:xfrm>
        </p:grpSpPr>
        <p:sp>
          <p:nvSpPr>
            <p:cNvPr id="9" name="object 9"/>
            <p:cNvSpPr/>
            <p:nvPr/>
          </p:nvSpPr>
          <p:spPr>
            <a:xfrm>
              <a:off x="685799" y="1424939"/>
              <a:ext cx="7924800" cy="1473835"/>
            </a:xfrm>
            <a:custGeom>
              <a:avLst/>
              <a:gdLst/>
              <a:ahLst/>
              <a:cxnLst/>
              <a:rect l="l" t="t" r="r" b="b"/>
              <a:pathLst>
                <a:path w="7924800" h="1473835">
                  <a:moveTo>
                    <a:pt x="0" y="1473708"/>
                  </a:moveTo>
                  <a:lnTo>
                    <a:pt x="7924800" y="1473708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1473708"/>
                  </a:lnTo>
                  <a:close/>
                </a:path>
                <a:path w="7924800" h="1473835">
                  <a:moveTo>
                    <a:pt x="0" y="1473708"/>
                  </a:moveTo>
                  <a:lnTo>
                    <a:pt x="7924800" y="1473708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1473708"/>
                  </a:lnTo>
                  <a:close/>
                </a:path>
              </a:pathLst>
            </a:custGeom>
            <a:ln w="9144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468" y="1229867"/>
              <a:ext cx="5554980" cy="39014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681227" y="2965704"/>
            <a:ext cx="7934325" cy="2207260"/>
            <a:chOff x="681227" y="2965704"/>
            <a:chExt cx="7934325" cy="2207260"/>
          </a:xfrm>
        </p:grpSpPr>
        <p:sp>
          <p:nvSpPr>
            <p:cNvPr id="12" name="object 12"/>
            <p:cNvSpPr/>
            <p:nvPr/>
          </p:nvSpPr>
          <p:spPr>
            <a:xfrm>
              <a:off x="685799" y="3160776"/>
              <a:ext cx="7924800" cy="2007235"/>
            </a:xfrm>
            <a:custGeom>
              <a:avLst/>
              <a:gdLst/>
              <a:ahLst/>
              <a:cxnLst/>
              <a:rect l="l" t="t" r="r" b="b"/>
              <a:pathLst>
                <a:path w="7924800" h="2007235">
                  <a:moveTo>
                    <a:pt x="0" y="2007108"/>
                  </a:moveTo>
                  <a:lnTo>
                    <a:pt x="7924800" y="2007108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2007108"/>
                  </a:lnTo>
                  <a:close/>
                </a:path>
                <a:path w="7924800" h="2007235">
                  <a:moveTo>
                    <a:pt x="0" y="2007108"/>
                  </a:moveTo>
                  <a:lnTo>
                    <a:pt x="7924800" y="2007108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2007108"/>
                  </a:lnTo>
                  <a:close/>
                </a:path>
              </a:pathLst>
            </a:custGeom>
            <a:ln w="9144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7468" y="2965704"/>
              <a:ext cx="5554980" cy="39166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88541" y="1104451"/>
            <a:ext cx="6487160" cy="3923665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80"/>
              </a:spcBef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Distributed</a:t>
            </a:r>
            <a:r>
              <a:rPr sz="20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Query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20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endParaRPr sz="2000">
              <a:latin typeface="Calibri"/>
              <a:cs typeface="Calibri"/>
            </a:endParaRPr>
          </a:p>
          <a:p>
            <a:pPr marL="184785" marR="558800" indent="-172720">
              <a:lnSpc>
                <a:spcPts val="1970"/>
              </a:lnSpc>
              <a:spcBef>
                <a:spcPts val="1100"/>
              </a:spcBef>
              <a:buChar char="•"/>
              <a:tabLst>
                <a:tab pos="185420" algn="l"/>
              </a:tabLst>
            </a:pPr>
            <a:r>
              <a:rPr sz="1800" spc="-10" dirty="0">
                <a:latin typeface="Calibri"/>
                <a:cs typeface="Calibri"/>
              </a:rPr>
              <a:t>Distributed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management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distributed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queries.</a:t>
            </a:r>
            <a:endParaRPr sz="1800">
              <a:latin typeface="Calibri"/>
              <a:cs typeface="Calibri"/>
            </a:endParaRPr>
          </a:p>
          <a:p>
            <a:pPr marL="184785" indent="-172720">
              <a:lnSpc>
                <a:spcPts val="2080"/>
              </a:lnSpc>
              <a:spcBef>
                <a:spcPts val="145"/>
              </a:spcBef>
              <a:buChar char="•"/>
              <a:tabLst>
                <a:tab pos="185420" algn="l"/>
              </a:tabLst>
            </a:pPr>
            <a:r>
              <a:rPr sz="1800" spc="-2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am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e, 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sp_indexe</a:t>
            </a:r>
            <a:r>
              <a:rPr sz="1800" dirty="0">
                <a:latin typeface="Courier New"/>
                <a:cs typeface="Courier New"/>
              </a:rPr>
              <a:t>s</a:t>
            </a:r>
            <a:r>
              <a:rPr sz="1800" spc="-67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di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ib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</a:t>
            </a:r>
            <a:r>
              <a:rPr sz="1800" dirty="0">
                <a:latin typeface="Calibri"/>
                <a:cs typeface="Calibri"/>
              </a:rPr>
              <a:t>ue</a:t>
            </a:r>
            <a:r>
              <a:rPr sz="1800" spc="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ed</a:t>
            </a:r>
            <a:r>
              <a:rPr sz="1800" spc="-5" dirty="0">
                <a:latin typeface="Calibri"/>
                <a:cs typeface="Calibri"/>
              </a:rPr>
              <a:t> 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  <a:p>
            <a:pPr marL="184785">
              <a:lnSpc>
                <a:spcPts val="2080"/>
              </a:lnSpc>
            </a:pPr>
            <a:r>
              <a:rPr sz="1800" spc="-10" dirty="0">
                <a:latin typeface="Calibri"/>
                <a:cs typeface="Calibri"/>
              </a:rPr>
              <a:t>returns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index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specified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remote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Calibri"/>
              <a:cs typeface="Calibri"/>
            </a:endParaRPr>
          </a:p>
          <a:p>
            <a:pPr marL="21590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r>
              <a:rPr sz="20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20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SQL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Mail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endParaRPr sz="2000">
              <a:latin typeface="Calibri"/>
              <a:cs typeface="Calibri"/>
            </a:endParaRPr>
          </a:p>
          <a:p>
            <a:pPr marL="184785" marR="53975" indent="-172720">
              <a:lnSpc>
                <a:spcPts val="1970"/>
              </a:lnSpc>
              <a:spcBef>
                <a:spcPts val="1100"/>
              </a:spcBef>
              <a:buChar char="•"/>
              <a:tabLst>
                <a:tab pos="185420" algn="l"/>
              </a:tabLst>
            </a:pPr>
            <a:r>
              <a:rPr sz="1800" spc="-10" dirty="0">
                <a:latin typeface="Calibri"/>
                <a:cs typeface="Calibri"/>
              </a:rPr>
              <a:t>Database </a:t>
            </a:r>
            <a:r>
              <a:rPr sz="1800" spc="-5" dirty="0">
                <a:latin typeface="Calibri"/>
                <a:cs typeface="Calibri"/>
              </a:rPr>
              <a:t>Mail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SQL </a:t>
            </a:r>
            <a:r>
              <a:rPr sz="1800" dirty="0">
                <a:latin typeface="Calibri"/>
                <a:cs typeface="Calibri"/>
              </a:rPr>
              <a:t>Mail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used</a:t>
            </a:r>
            <a:r>
              <a:rPr sz="1800" spc="-10" dirty="0">
                <a:latin typeface="Calibri"/>
                <a:cs typeface="Calibri"/>
              </a:rPr>
              <a:t> 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perform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e-mail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operations from</a:t>
            </a:r>
            <a:r>
              <a:rPr sz="1800" spc="-5" dirty="0">
                <a:latin typeface="Calibri"/>
                <a:cs typeface="Calibri"/>
              </a:rPr>
              <a:t> within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SQL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Server.</a:t>
            </a:r>
            <a:endParaRPr sz="1800">
              <a:latin typeface="Calibri"/>
              <a:cs typeface="Calibri"/>
            </a:endParaRPr>
          </a:p>
          <a:p>
            <a:pPr marL="184785" marR="692785" indent="-172720">
              <a:lnSpc>
                <a:spcPts val="2000"/>
              </a:lnSpc>
              <a:spcBef>
                <a:spcPts val="345"/>
              </a:spcBef>
              <a:buChar char="•"/>
              <a:tabLst>
                <a:tab pos="185420" algn="l"/>
              </a:tabLst>
            </a:pPr>
            <a:r>
              <a:rPr sz="1800" spc="-10" dirty="0">
                <a:latin typeface="Calibri"/>
                <a:cs typeface="Calibri"/>
              </a:rPr>
              <a:t>For example,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ourier New"/>
                <a:cs typeface="Courier New"/>
              </a:rPr>
              <a:t>sp_send_dbmail </a:t>
            </a:r>
            <a:r>
              <a:rPr sz="1800" spc="-10" dirty="0">
                <a:latin typeface="Calibri"/>
                <a:cs typeface="Calibri"/>
              </a:rPr>
              <a:t>database </a:t>
            </a:r>
            <a:r>
              <a:rPr sz="1800" dirty="0">
                <a:latin typeface="Calibri"/>
                <a:cs typeface="Calibri"/>
              </a:rPr>
              <a:t>mail </a:t>
            </a:r>
            <a:r>
              <a:rPr sz="1800" spc="-15" dirty="0">
                <a:latin typeface="Calibri"/>
                <a:cs typeface="Calibri"/>
              </a:rPr>
              <a:t>stored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 </a:t>
            </a:r>
            <a:r>
              <a:rPr sz="1800" spc="-5" dirty="0">
                <a:latin typeface="Calibri"/>
                <a:cs typeface="Calibri"/>
              </a:rPr>
              <a:t>sends </a:t>
            </a:r>
            <a:r>
              <a:rPr sz="1800" dirty="0">
                <a:latin typeface="Calibri"/>
                <a:cs typeface="Calibri"/>
              </a:rPr>
              <a:t>e-mail</a:t>
            </a:r>
            <a:r>
              <a:rPr sz="1800" spc="-5" dirty="0">
                <a:latin typeface="Calibri"/>
                <a:cs typeface="Calibri"/>
              </a:rPr>
              <a:t> messages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specified </a:t>
            </a:r>
            <a:r>
              <a:rPr sz="1800" spc="-10" dirty="0">
                <a:latin typeface="Calibri"/>
                <a:cs typeface="Calibri"/>
              </a:rPr>
              <a:t>recipients.</a:t>
            </a:r>
            <a:endParaRPr sz="1800">
              <a:latin typeface="Calibri"/>
              <a:cs typeface="Calibri"/>
            </a:endParaRPr>
          </a:p>
          <a:p>
            <a:pPr marL="184785" indent="-172720">
              <a:lnSpc>
                <a:spcPts val="2070"/>
              </a:lnSpc>
              <a:spcBef>
                <a:spcPts val="110"/>
              </a:spcBef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The message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include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query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resultset</a:t>
            </a:r>
            <a:r>
              <a:rPr sz="1800" spc="-5" dirty="0">
                <a:latin typeface="Calibri"/>
                <a:cs typeface="Calibri"/>
              </a:rPr>
              <a:t> 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attachments </a:t>
            </a:r>
            <a:r>
              <a:rPr sz="1800" spc="-5" dirty="0">
                <a:latin typeface="Calibri"/>
                <a:cs typeface="Calibri"/>
              </a:rPr>
              <a:t>or</a:t>
            </a:r>
            <a:endParaRPr sz="1800">
              <a:latin typeface="Calibri"/>
              <a:cs typeface="Calibri"/>
            </a:endParaRPr>
          </a:p>
          <a:p>
            <a:pPr marL="184785">
              <a:lnSpc>
                <a:spcPts val="2070"/>
              </a:lnSpc>
            </a:pPr>
            <a:r>
              <a:rPr sz="1800" spc="-5" dirty="0">
                <a:latin typeface="Calibri"/>
                <a:cs typeface="Calibri"/>
              </a:rPr>
              <a:t>both.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3078" y="294386"/>
            <a:ext cx="4823193" cy="35229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08634"/>
            <a:ext cx="747903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451484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temporary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 within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session</a:t>
            </a:r>
            <a:r>
              <a:rPr sz="1800" spc="-10" dirty="0">
                <a:latin typeface="Calibri"/>
                <a:cs typeface="Calibri"/>
              </a:rPr>
              <a:t> are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called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temporary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09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se </a:t>
            </a:r>
            <a:r>
              <a:rPr sz="1800" spc="-5" dirty="0">
                <a:latin typeface="Calibri"/>
                <a:cs typeface="Calibri"/>
              </a:rPr>
              <a:t>p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edu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20" dirty="0">
                <a:latin typeface="Calibri"/>
                <a:cs typeface="Calibri"/>
              </a:rPr>
              <a:t>st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ed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tempd</a:t>
            </a:r>
            <a:r>
              <a:rPr sz="1800" dirty="0">
                <a:latin typeface="Courier New"/>
                <a:cs typeface="Courier New"/>
              </a:rPr>
              <a:t>b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abase.</a:t>
            </a:r>
            <a:endParaRPr sz="1800">
              <a:latin typeface="Calibri"/>
              <a:cs typeface="Calibri"/>
            </a:endParaRPr>
          </a:p>
          <a:p>
            <a:pPr marL="354330" marR="554355" indent="-342265">
              <a:lnSpc>
                <a:spcPts val="2230"/>
              </a:lnSpc>
              <a:spcBef>
                <a:spcPts val="2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tempdb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system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database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global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resource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available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all </a:t>
            </a:r>
            <a:r>
              <a:rPr sz="1800" spc="-10" dirty="0">
                <a:latin typeface="Calibri"/>
                <a:cs typeface="Calibri"/>
              </a:rPr>
              <a:t>users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connected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instance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SQL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Server.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07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SQL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Server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supports </a:t>
            </a:r>
            <a:r>
              <a:rPr sz="1800" spc="-10" dirty="0">
                <a:latin typeface="Calibri"/>
                <a:cs typeface="Calibri"/>
              </a:rPr>
              <a:t>two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temporary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namely,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local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global.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lists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differences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two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types</a:t>
            </a:r>
            <a:r>
              <a:rPr sz="1800" spc="-5" dirty="0">
                <a:latin typeface="Calibri"/>
                <a:cs typeface="Calibri"/>
              </a:rPr>
              <a:t> 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31850" y="3406013"/>
          <a:ext cx="7695564" cy="2798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35704"/>
                <a:gridCol w="3959860"/>
              </a:tblGrid>
              <a:tr h="51498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Local 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Temporary</a:t>
                      </a:r>
                      <a:r>
                        <a:rPr sz="16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Procedure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637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Global</a:t>
                      </a:r>
                      <a:r>
                        <a:rPr sz="16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Temporary</a:t>
                      </a:r>
                      <a:r>
                        <a:rPr sz="16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Procedure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6375E"/>
                    </a:solidFill>
                  </a:tcPr>
                </a:tc>
              </a:tr>
              <a:tr h="4160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Visible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only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user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that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created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it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Visible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all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Dropped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at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end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current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session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Dropped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at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end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last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session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Local</a:t>
                      </a:r>
                      <a:r>
                        <a:rPr sz="14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Temporary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Procedure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Global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Temporary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Procedure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</a:tr>
              <a:tr h="4219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Can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only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used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by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its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owner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Can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used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by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any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user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</a:tr>
              <a:tr h="53155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Uses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#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prefix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before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procedure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name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Uses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##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prefix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before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procedure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name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835" y="294386"/>
            <a:ext cx="4263224" cy="26441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138427"/>
            <a:ext cx="8161020" cy="8473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260094"/>
            <a:ext cx="7372350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Servers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known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procedures.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6427" y="3195827"/>
            <a:ext cx="8161020" cy="84734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76427" y="2205227"/>
            <a:ext cx="8161020" cy="771525"/>
            <a:chOff x="376427" y="2205227"/>
            <a:chExt cx="8161020" cy="77152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2205227"/>
              <a:ext cx="8161020" cy="7711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2211323"/>
              <a:ext cx="8020811" cy="76504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9176" y="3318128"/>
            <a:ext cx="774382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procedure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executed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SQL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client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computer,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statement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abort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might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encountered.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6427" y="4264152"/>
            <a:ext cx="8161020" cy="769620"/>
            <a:chOff x="376427" y="4264152"/>
            <a:chExt cx="8161020" cy="76962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4264152"/>
              <a:ext cx="8161020" cy="76961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4268724"/>
              <a:ext cx="8020811" cy="765048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054" y="294386"/>
            <a:ext cx="4539373" cy="26631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027" y="1062227"/>
            <a:ext cx="8161020" cy="8473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42899" y="1183894"/>
            <a:ext cx="707580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Extended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used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tasks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unable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be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performed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standard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Transact-SQL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statements.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5027" y="2052827"/>
            <a:ext cx="8161020" cy="771525"/>
            <a:chOff x="605027" y="2052827"/>
            <a:chExt cx="8161020" cy="77152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027" y="2052827"/>
              <a:ext cx="8161020" cy="7711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751" y="2058923"/>
              <a:ext cx="8020811" cy="76504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62000" y="3846576"/>
            <a:ext cx="7772400" cy="69532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EXECUTE</a:t>
            </a:r>
            <a:r>
              <a:rPr sz="1400" spc="-6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&lt;procedure_name&gt;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7427" y="3320796"/>
            <a:ext cx="1074420" cy="38861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59740" y="2750565"/>
            <a:ext cx="6952615" cy="87312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27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syntax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execute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extended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  <a:p>
            <a:pPr marL="412115">
              <a:lnSpc>
                <a:spcPct val="100000"/>
              </a:lnSpc>
              <a:spcBef>
                <a:spcPts val="117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459740" y="4697044"/>
            <a:ext cx="8261984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executes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extended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xp_fileexist</a:t>
            </a:r>
            <a:r>
              <a:rPr sz="1800" spc="-68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check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whether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MyTest.txt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file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exists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 not.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2000" y="5486400"/>
            <a:ext cx="7772400" cy="69532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EXECUTE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xp_fileexist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'c:\MyTest.txt’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4386"/>
            <a:ext cx="7497038" cy="26441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027" y="1062227"/>
            <a:ext cx="8161020" cy="8473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42899" y="1183894"/>
            <a:ext cx="7095490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Server,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allowed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customized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user-defined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stored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tasks.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5027" y="2052827"/>
            <a:ext cx="8161020" cy="771525"/>
            <a:chOff x="605027" y="2052827"/>
            <a:chExt cx="8161020" cy="77152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027" y="2052827"/>
              <a:ext cx="8161020" cy="7711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751" y="2058923"/>
              <a:ext cx="8020811" cy="76504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62000" y="3846576"/>
            <a:ext cx="7772400" cy="76073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</a:t>
            </a:r>
            <a:r>
              <a:rPr sz="1400" spc="-10" dirty="0">
                <a:latin typeface="Courier New"/>
                <a:cs typeface="Courier New"/>
              </a:rPr>
              <a:t> PROC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|</a:t>
            </a:r>
            <a:r>
              <a:rPr sz="1400" spc="-5" dirty="0">
                <a:latin typeface="Courier New"/>
                <a:cs typeface="Courier New"/>
              </a:rPr>
              <a:t> PROCEDURE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}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procedure_name</a:t>
            </a:r>
            <a:endParaRPr sz="1400">
              <a:latin typeface="Courier New"/>
              <a:cs typeface="Courier New"/>
            </a:endParaRPr>
          </a:p>
          <a:p>
            <a:pPr marL="91440" marR="4692650">
              <a:lnSpc>
                <a:spcPct val="120000"/>
              </a:lnSpc>
            </a:pPr>
            <a:r>
              <a:rPr sz="1400" dirty="0">
                <a:latin typeface="Courier New"/>
                <a:cs typeface="Courier New"/>
              </a:rPr>
              <a:t>[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@parameter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data_type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}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]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&lt;sql_statement&gt;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7427" y="3320796"/>
            <a:ext cx="1074420" cy="38861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59740" y="2750565"/>
            <a:ext cx="6498590" cy="87312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27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syntax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custom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as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  <a:p>
            <a:pPr marL="412115">
              <a:lnSpc>
                <a:spcPct val="100000"/>
              </a:lnSpc>
              <a:spcBef>
                <a:spcPts val="117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764844" y="4819650"/>
            <a:ext cx="810133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where,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ts val="2125"/>
              </a:lnSpc>
            </a:pPr>
            <a:r>
              <a:rPr sz="1800" spc="-10" dirty="0">
                <a:latin typeface="Courier New"/>
                <a:cs typeface="Courier New"/>
              </a:rPr>
              <a:t>procedure_name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name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procedure.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@parameter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input/output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parameters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procedure.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data_type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parameters.</a:t>
            </a:r>
            <a:endParaRPr sz="1800">
              <a:latin typeface="Calibri"/>
              <a:cs typeface="Calibri"/>
            </a:endParaRPr>
          </a:p>
          <a:p>
            <a:pPr marL="243840" marR="5080">
              <a:lnSpc>
                <a:spcPts val="2230"/>
              </a:lnSpc>
              <a:spcBef>
                <a:spcPts val="15"/>
              </a:spcBef>
            </a:pPr>
            <a:r>
              <a:rPr sz="1800" spc="-10" dirty="0">
                <a:latin typeface="Courier New"/>
                <a:cs typeface="Courier New"/>
              </a:rPr>
              <a:t>sql_statement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Transact-SQL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statements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included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4386"/>
            <a:ext cx="7497038" cy="26441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08634"/>
            <a:ext cx="7703184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executes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custom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procedure,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uspGetCustTerritory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details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customers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customer </a:t>
            </a:r>
            <a:r>
              <a:rPr sz="1800" spc="-5" dirty="0">
                <a:latin typeface="Calibri"/>
                <a:cs typeface="Calibri"/>
              </a:rPr>
              <a:t>id,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territory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id,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10" dirty="0">
                <a:latin typeface="Calibri"/>
                <a:cs typeface="Calibri"/>
              </a:rPr>
              <a:t>territory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62000" y="1981200"/>
            <a:ext cx="7772400" cy="177292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1440" marR="384175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CREATE PROCEDURE uspGetCustTerritory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ts val="143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TOP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10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CustomerID,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Customer.TerritoryID,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ts val="1430"/>
              </a:lnSpc>
            </a:pPr>
            <a:r>
              <a:rPr sz="1400" spc="-10" dirty="0">
                <a:latin typeface="Courier New"/>
                <a:cs typeface="Courier New"/>
              </a:rPr>
              <a:t>Sales.SalesTerritory.Name</a:t>
            </a:r>
            <a:endParaRPr sz="1400">
              <a:latin typeface="Courier New"/>
              <a:cs typeface="Courier New"/>
            </a:endParaRPr>
          </a:p>
          <a:p>
            <a:pPr marL="91440" marR="1181735">
              <a:lnSpc>
                <a:spcPct val="70000"/>
              </a:lnSpc>
              <a:spcBef>
                <a:spcPts val="844"/>
              </a:spcBef>
            </a:pPr>
            <a:r>
              <a:rPr sz="1400" spc="-5" dirty="0">
                <a:latin typeface="Courier New"/>
                <a:cs typeface="Courier New"/>
              </a:rPr>
              <a:t>FROM </a:t>
            </a:r>
            <a:r>
              <a:rPr sz="1400" spc="-10" dirty="0">
                <a:latin typeface="Courier New"/>
                <a:cs typeface="Courier New"/>
              </a:rPr>
              <a:t>Sales.Customer </a:t>
            </a:r>
            <a:r>
              <a:rPr sz="1400" spc="-5" dirty="0">
                <a:latin typeface="Courier New"/>
                <a:cs typeface="Courier New"/>
              </a:rPr>
              <a:t>JOIN Sales.SalesTerritory ON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Sales.Customer.TerritoryID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5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Sales.SalesTerritory.TerritoryID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3895725"/>
            <a:ext cx="8299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executes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EXEC</a:t>
            </a:r>
            <a:r>
              <a:rPr sz="1800" spc="-68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command.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000" y="4628388"/>
            <a:ext cx="7772400" cy="69532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EXEC</a:t>
            </a:r>
            <a:r>
              <a:rPr sz="1400" spc="-6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uspGetCustTerritory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301752"/>
            <a:ext cx="3062198" cy="34632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132332"/>
            <a:ext cx="8161020" cy="70103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179067"/>
            <a:ext cx="7728584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1960"/>
              </a:lnSpc>
              <a:spcBef>
                <a:spcPts val="3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CREATE</a:t>
            </a:r>
            <a:r>
              <a:rPr sz="18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VIEW</a:t>
            </a:r>
            <a:r>
              <a:rPr sz="1800" spc="-7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statement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current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database.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76427" y="1970532"/>
            <a:ext cx="8161020" cy="701040"/>
            <a:chOff x="376427" y="1970532"/>
            <a:chExt cx="8161020" cy="70104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427" y="1970532"/>
              <a:ext cx="8161020" cy="7010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151" y="1970532"/>
              <a:ext cx="8020811" cy="694944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6427" y="2814827"/>
            <a:ext cx="8161020" cy="69494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2627" y="4187952"/>
            <a:ext cx="1074420" cy="38709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57200" y="4832603"/>
            <a:ext cx="8001000" cy="50165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VIEW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&lt;view_name&gt;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5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&lt;select_statement&gt;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459740" y="5505703"/>
            <a:ext cx="7642225" cy="83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where,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ts val="2125"/>
              </a:lnSpc>
            </a:pPr>
            <a:r>
              <a:rPr sz="1800" spc="-5" dirty="0">
                <a:latin typeface="Courier New"/>
                <a:cs typeface="Courier New"/>
              </a:rPr>
              <a:t>view_name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name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view.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select_statement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SELECT</a:t>
            </a:r>
            <a:r>
              <a:rPr sz="1800" spc="-690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statement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defines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view.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9740" y="2860370"/>
            <a:ext cx="6983095" cy="1629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>
              <a:lnSpc>
                <a:spcPts val="2055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verifies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existence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objects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referenced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endParaRPr sz="1800">
              <a:latin typeface="Calibri"/>
              <a:cs typeface="Calibri"/>
            </a:endParaRPr>
          </a:p>
          <a:p>
            <a:pPr marL="71755">
              <a:lnSpc>
                <a:spcPts val="205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definition.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syntax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-15" dirty="0">
                <a:latin typeface="Calibri"/>
                <a:cs typeface="Calibri"/>
              </a:rPr>
              <a:t> follows: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Calibri"/>
              <a:cs typeface="Calibri"/>
            </a:endParaRPr>
          </a:p>
          <a:p>
            <a:pPr marL="107314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4386"/>
            <a:ext cx="7497038" cy="26441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48258"/>
            <a:ext cx="4407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output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14600" y="1600200"/>
            <a:ext cx="4267200" cy="397306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7231" y="301752"/>
            <a:ext cx="2834792" cy="34632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027" y="1062227"/>
            <a:ext cx="8161020" cy="8473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42899" y="1183894"/>
            <a:ext cx="785685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real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advantage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procedure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comes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picture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it.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5027" y="2052827"/>
            <a:ext cx="8161020" cy="771525"/>
            <a:chOff x="605027" y="2052827"/>
            <a:chExt cx="8161020" cy="77152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027" y="2052827"/>
              <a:ext cx="8161020" cy="7711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751" y="2058923"/>
              <a:ext cx="8020811" cy="76504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59740" y="2990469"/>
            <a:ext cx="8121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transfer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done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parameters.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Parameters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two</a:t>
            </a:r>
            <a:r>
              <a:rPr sz="1800" dirty="0">
                <a:latin typeface="Calibri"/>
                <a:cs typeface="Calibri"/>
              </a:rPr>
              <a:t> types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165540" y="3901376"/>
            <a:ext cx="6611620" cy="859790"/>
            <a:chOff x="2165540" y="3901376"/>
            <a:chExt cx="6611620" cy="859790"/>
          </a:xfrm>
        </p:grpSpPr>
        <p:sp>
          <p:nvSpPr>
            <p:cNvPr id="15" name="object 15"/>
            <p:cNvSpPr/>
            <p:nvPr/>
          </p:nvSpPr>
          <p:spPr>
            <a:xfrm>
              <a:off x="2178557" y="3914394"/>
              <a:ext cx="6585584" cy="833755"/>
            </a:xfrm>
            <a:custGeom>
              <a:avLst/>
              <a:gdLst/>
              <a:ahLst/>
              <a:cxnLst/>
              <a:rect l="l" t="t" r="r" b="b"/>
              <a:pathLst>
                <a:path w="6585584" h="833754">
                  <a:moveTo>
                    <a:pt x="6446266" y="0"/>
                  </a:moveTo>
                  <a:lnTo>
                    <a:pt x="0" y="0"/>
                  </a:lnTo>
                  <a:lnTo>
                    <a:pt x="0" y="833627"/>
                  </a:lnTo>
                  <a:lnTo>
                    <a:pt x="6446266" y="833627"/>
                  </a:lnTo>
                  <a:lnTo>
                    <a:pt x="6490171" y="826542"/>
                  </a:lnTo>
                  <a:lnTo>
                    <a:pt x="6528310" y="806813"/>
                  </a:lnTo>
                  <a:lnTo>
                    <a:pt x="6558389" y="776734"/>
                  </a:lnTo>
                  <a:lnTo>
                    <a:pt x="6578118" y="738595"/>
                  </a:lnTo>
                  <a:lnTo>
                    <a:pt x="6585204" y="694689"/>
                  </a:lnTo>
                  <a:lnTo>
                    <a:pt x="6585204" y="138937"/>
                  </a:lnTo>
                  <a:lnTo>
                    <a:pt x="6578118" y="95032"/>
                  </a:lnTo>
                  <a:lnTo>
                    <a:pt x="6558389" y="56893"/>
                  </a:lnTo>
                  <a:lnTo>
                    <a:pt x="6528310" y="26814"/>
                  </a:lnTo>
                  <a:lnTo>
                    <a:pt x="6490171" y="7085"/>
                  </a:lnTo>
                  <a:lnTo>
                    <a:pt x="6446266" y="0"/>
                  </a:lnTo>
                  <a:close/>
                </a:path>
              </a:pathLst>
            </a:custGeom>
            <a:solidFill>
              <a:srgbClr val="D7D2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78557" y="3914394"/>
              <a:ext cx="6585584" cy="833755"/>
            </a:xfrm>
            <a:custGeom>
              <a:avLst/>
              <a:gdLst/>
              <a:ahLst/>
              <a:cxnLst/>
              <a:rect l="l" t="t" r="r" b="b"/>
              <a:pathLst>
                <a:path w="6585584" h="833754">
                  <a:moveTo>
                    <a:pt x="6585204" y="138937"/>
                  </a:moveTo>
                  <a:lnTo>
                    <a:pt x="6585204" y="694689"/>
                  </a:lnTo>
                  <a:lnTo>
                    <a:pt x="6578118" y="738595"/>
                  </a:lnTo>
                  <a:lnTo>
                    <a:pt x="6558389" y="776734"/>
                  </a:lnTo>
                  <a:lnTo>
                    <a:pt x="6528310" y="806813"/>
                  </a:lnTo>
                  <a:lnTo>
                    <a:pt x="6490171" y="826542"/>
                  </a:lnTo>
                  <a:lnTo>
                    <a:pt x="6446266" y="833627"/>
                  </a:lnTo>
                  <a:lnTo>
                    <a:pt x="0" y="833627"/>
                  </a:lnTo>
                  <a:lnTo>
                    <a:pt x="0" y="0"/>
                  </a:lnTo>
                  <a:lnTo>
                    <a:pt x="6446266" y="0"/>
                  </a:lnTo>
                  <a:lnTo>
                    <a:pt x="6490171" y="7085"/>
                  </a:lnTo>
                  <a:lnTo>
                    <a:pt x="6528310" y="26814"/>
                  </a:lnTo>
                  <a:lnTo>
                    <a:pt x="6558389" y="56893"/>
                  </a:lnTo>
                  <a:lnTo>
                    <a:pt x="6578118" y="95032"/>
                  </a:lnTo>
                  <a:lnTo>
                    <a:pt x="6585204" y="138937"/>
                  </a:lnTo>
                  <a:close/>
                </a:path>
              </a:pathLst>
            </a:custGeom>
            <a:ln w="25908">
              <a:solidFill>
                <a:srgbClr val="D7D2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413254" y="4062691"/>
            <a:ext cx="5942965" cy="48069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0" indent="-114300">
              <a:lnSpc>
                <a:spcPct val="100000"/>
              </a:lnSpc>
              <a:spcBef>
                <a:spcPts val="210"/>
              </a:spcBef>
              <a:buChar char="•"/>
              <a:tabLst>
                <a:tab pos="127000" algn="l"/>
              </a:tabLst>
            </a:pPr>
            <a:r>
              <a:rPr sz="1400" spc="-10" dirty="0">
                <a:latin typeface="Calibri"/>
                <a:cs typeface="Calibri"/>
              </a:rPr>
              <a:t>Input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parameters </a:t>
            </a:r>
            <a:r>
              <a:rPr sz="1400" dirty="0">
                <a:latin typeface="Calibri"/>
                <a:cs typeface="Calibri"/>
              </a:rPr>
              <a:t>allow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the calling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program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pass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values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stored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procedure.</a:t>
            </a:r>
            <a:endParaRPr sz="14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110"/>
              </a:spcBef>
              <a:buChar char="•"/>
              <a:tabLst>
                <a:tab pos="127000" algn="l"/>
              </a:tabLst>
            </a:pPr>
            <a:r>
              <a:rPr sz="1400" spc="-5" dirty="0">
                <a:latin typeface="Calibri"/>
                <a:cs typeface="Calibri"/>
              </a:rPr>
              <a:t>These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values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are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accepted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into </a:t>
            </a:r>
            <a:r>
              <a:rPr sz="1400" spc="-5" dirty="0">
                <a:latin typeface="Calibri"/>
                <a:cs typeface="Calibri"/>
              </a:rPr>
              <a:t>variables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defined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stored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procedure.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49744" y="3797744"/>
            <a:ext cx="1442085" cy="1067435"/>
            <a:chOff x="749744" y="3797744"/>
            <a:chExt cx="1442085" cy="1067435"/>
          </a:xfrm>
        </p:grpSpPr>
        <p:sp>
          <p:nvSpPr>
            <p:cNvPr id="19" name="object 19"/>
            <p:cNvSpPr/>
            <p:nvPr/>
          </p:nvSpPr>
          <p:spPr>
            <a:xfrm>
              <a:off x="762761" y="3810762"/>
              <a:ext cx="1416050" cy="1041400"/>
            </a:xfrm>
            <a:custGeom>
              <a:avLst/>
              <a:gdLst/>
              <a:ahLst/>
              <a:cxnLst/>
              <a:rect l="l" t="t" r="r" b="b"/>
              <a:pathLst>
                <a:path w="1416050" h="1041400">
                  <a:moveTo>
                    <a:pt x="1242314" y="0"/>
                  </a:moveTo>
                  <a:lnTo>
                    <a:pt x="173482" y="0"/>
                  </a:lnTo>
                  <a:lnTo>
                    <a:pt x="127364" y="6200"/>
                  </a:lnTo>
                  <a:lnTo>
                    <a:pt x="85923" y="23697"/>
                  </a:lnTo>
                  <a:lnTo>
                    <a:pt x="50812" y="50831"/>
                  </a:lnTo>
                  <a:lnTo>
                    <a:pt x="23685" y="85946"/>
                  </a:lnTo>
                  <a:lnTo>
                    <a:pt x="6197" y="127382"/>
                  </a:lnTo>
                  <a:lnTo>
                    <a:pt x="0" y="173481"/>
                  </a:lnTo>
                  <a:lnTo>
                    <a:pt x="0" y="867410"/>
                  </a:lnTo>
                  <a:lnTo>
                    <a:pt x="6197" y="913509"/>
                  </a:lnTo>
                  <a:lnTo>
                    <a:pt x="23685" y="954945"/>
                  </a:lnTo>
                  <a:lnTo>
                    <a:pt x="50812" y="990060"/>
                  </a:lnTo>
                  <a:lnTo>
                    <a:pt x="85923" y="1017194"/>
                  </a:lnTo>
                  <a:lnTo>
                    <a:pt x="127364" y="1034691"/>
                  </a:lnTo>
                  <a:lnTo>
                    <a:pt x="173482" y="1040891"/>
                  </a:lnTo>
                  <a:lnTo>
                    <a:pt x="1242314" y="1040891"/>
                  </a:lnTo>
                  <a:lnTo>
                    <a:pt x="1288413" y="1034691"/>
                  </a:lnTo>
                  <a:lnTo>
                    <a:pt x="1329849" y="1017194"/>
                  </a:lnTo>
                  <a:lnTo>
                    <a:pt x="1364964" y="990060"/>
                  </a:lnTo>
                  <a:lnTo>
                    <a:pt x="1392098" y="954945"/>
                  </a:lnTo>
                  <a:lnTo>
                    <a:pt x="1409595" y="913509"/>
                  </a:lnTo>
                  <a:lnTo>
                    <a:pt x="1415796" y="867410"/>
                  </a:lnTo>
                  <a:lnTo>
                    <a:pt x="1415796" y="173481"/>
                  </a:lnTo>
                  <a:lnTo>
                    <a:pt x="1409595" y="127382"/>
                  </a:lnTo>
                  <a:lnTo>
                    <a:pt x="1392098" y="85946"/>
                  </a:lnTo>
                  <a:lnTo>
                    <a:pt x="1364964" y="50831"/>
                  </a:lnTo>
                  <a:lnTo>
                    <a:pt x="1329849" y="23697"/>
                  </a:lnTo>
                  <a:lnTo>
                    <a:pt x="1288413" y="6200"/>
                  </a:lnTo>
                  <a:lnTo>
                    <a:pt x="1242314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62761" y="3810762"/>
              <a:ext cx="1416050" cy="1041400"/>
            </a:xfrm>
            <a:custGeom>
              <a:avLst/>
              <a:gdLst/>
              <a:ahLst/>
              <a:cxnLst/>
              <a:rect l="l" t="t" r="r" b="b"/>
              <a:pathLst>
                <a:path w="1416050" h="1041400">
                  <a:moveTo>
                    <a:pt x="0" y="173481"/>
                  </a:moveTo>
                  <a:lnTo>
                    <a:pt x="6197" y="127382"/>
                  </a:lnTo>
                  <a:lnTo>
                    <a:pt x="23685" y="85946"/>
                  </a:lnTo>
                  <a:lnTo>
                    <a:pt x="50812" y="50831"/>
                  </a:lnTo>
                  <a:lnTo>
                    <a:pt x="85923" y="23697"/>
                  </a:lnTo>
                  <a:lnTo>
                    <a:pt x="127364" y="6200"/>
                  </a:lnTo>
                  <a:lnTo>
                    <a:pt x="173482" y="0"/>
                  </a:lnTo>
                  <a:lnTo>
                    <a:pt x="1242314" y="0"/>
                  </a:lnTo>
                  <a:lnTo>
                    <a:pt x="1288413" y="6200"/>
                  </a:lnTo>
                  <a:lnTo>
                    <a:pt x="1329849" y="23697"/>
                  </a:lnTo>
                  <a:lnTo>
                    <a:pt x="1364964" y="50831"/>
                  </a:lnTo>
                  <a:lnTo>
                    <a:pt x="1392098" y="85946"/>
                  </a:lnTo>
                  <a:lnTo>
                    <a:pt x="1409595" y="127382"/>
                  </a:lnTo>
                  <a:lnTo>
                    <a:pt x="1415796" y="173481"/>
                  </a:lnTo>
                  <a:lnTo>
                    <a:pt x="1415796" y="867410"/>
                  </a:lnTo>
                  <a:lnTo>
                    <a:pt x="1409595" y="913509"/>
                  </a:lnTo>
                  <a:lnTo>
                    <a:pt x="1392098" y="954945"/>
                  </a:lnTo>
                  <a:lnTo>
                    <a:pt x="1364964" y="990060"/>
                  </a:lnTo>
                  <a:lnTo>
                    <a:pt x="1329849" y="1017194"/>
                  </a:lnTo>
                  <a:lnTo>
                    <a:pt x="1288413" y="1034691"/>
                  </a:lnTo>
                  <a:lnTo>
                    <a:pt x="1242314" y="1040891"/>
                  </a:lnTo>
                  <a:lnTo>
                    <a:pt x="173482" y="1040891"/>
                  </a:lnTo>
                  <a:lnTo>
                    <a:pt x="127364" y="1034691"/>
                  </a:lnTo>
                  <a:lnTo>
                    <a:pt x="85923" y="1017194"/>
                  </a:lnTo>
                  <a:lnTo>
                    <a:pt x="50812" y="990060"/>
                  </a:lnTo>
                  <a:lnTo>
                    <a:pt x="23685" y="954945"/>
                  </a:lnTo>
                  <a:lnTo>
                    <a:pt x="6197" y="913509"/>
                  </a:lnTo>
                  <a:lnTo>
                    <a:pt x="0" y="867410"/>
                  </a:lnTo>
                  <a:lnTo>
                    <a:pt x="0" y="17348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35811" y="4092955"/>
            <a:ext cx="871219" cy="4349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indent="222250">
              <a:lnSpc>
                <a:spcPts val="1540"/>
              </a:lnSpc>
              <a:spcBef>
                <a:spcPts val="27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Input 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65540" y="4994084"/>
            <a:ext cx="6611620" cy="859790"/>
            <a:chOff x="2165540" y="4994084"/>
            <a:chExt cx="6611620" cy="859790"/>
          </a:xfrm>
        </p:grpSpPr>
        <p:sp>
          <p:nvSpPr>
            <p:cNvPr id="23" name="object 23"/>
            <p:cNvSpPr/>
            <p:nvPr/>
          </p:nvSpPr>
          <p:spPr>
            <a:xfrm>
              <a:off x="2178557" y="5007101"/>
              <a:ext cx="6585584" cy="833755"/>
            </a:xfrm>
            <a:custGeom>
              <a:avLst/>
              <a:gdLst/>
              <a:ahLst/>
              <a:cxnLst/>
              <a:rect l="l" t="t" r="r" b="b"/>
              <a:pathLst>
                <a:path w="6585584" h="833754">
                  <a:moveTo>
                    <a:pt x="6446266" y="0"/>
                  </a:moveTo>
                  <a:lnTo>
                    <a:pt x="0" y="0"/>
                  </a:lnTo>
                  <a:lnTo>
                    <a:pt x="0" y="833628"/>
                  </a:lnTo>
                  <a:lnTo>
                    <a:pt x="6446266" y="833628"/>
                  </a:lnTo>
                  <a:lnTo>
                    <a:pt x="6490171" y="826544"/>
                  </a:lnTo>
                  <a:lnTo>
                    <a:pt x="6528310" y="806821"/>
                  </a:lnTo>
                  <a:lnTo>
                    <a:pt x="6558389" y="776745"/>
                  </a:lnTo>
                  <a:lnTo>
                    <a:pt x="6578118" y="738605"/>
                  </a:lnTo>
                  <a:lnTo>
                    <a:pt x="6585204" y="694690"/>
                  </a:lnTo>
                  <a:lnTo>
                    <a:pt x="6585204" y="138937"/>
                  </a:lnTo>
                  <a:lnTo>
                    <a:pt x="6578118" y="95032"/>
                  </a:lnTo>
                  <a:lnTo>
                    <a:pt x="6558389" y="56893"/>
                  </a:lnTo>
                  <a:lnTo>
                    <a:pt x="6528310" y="26814"/>
                  </a:lnTo>
                  <a:lnTo>
                    <a:pt x="6490171" y="7085"/>
                  </a:lnTo>
                  <a:lnTo>
                    <a:pt x="6446266" y="0"/>
                  </a:lnTo>
                  <a:close/>
                </a:path>
              </a:pathLst>
            </a:custGeom>
            <a:solidFill>
              <a:srgbClr val="D0E2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78557" y="5007101"/>
              <a:ext cx="6585584" cy="833755"/>
            </a:xfrm>
            <a:custGeom>
              <a:avLst/>
              <a:gdLst/>
              <a:ahLst/>
              <a:cxnLst/>
              <a:rect l="l" t="t" r="r" b="b"/>
              <a:pathLst>
                <a:path w="6585584" h="833754">
                  <a:moveTo>
                    <a:pt x="6585204" y="138937"/>
                  </a:moveTo>
                  <a:lnTo>
                    <a:pt x="6585204" y="694690"/>
                  </a:lnTo>
                  <a:lnTo>
                    <a:pt x="6578118" y="738605"/>
                  </a:lnTo>
                  <a:lnTo>
                    <a:pt x="6558389" y="776745"/>
                  </a:lnTo>
                  <a:lnTo>
                    <a:pt x="6528310" y="806821"/>
                  </a:lnTo>
                  <a:lnTo>
                    <a:pt x="6490171" y="826544"/>
                  </a:lnTo>
                  <a:lnTo>
                    <a:pt x="6446266" y="833628"/>
                  </a:lnTo>
                  <a:lnTo>
                    <a:pt x="0" y="833628"/>
                  </a:lnTo>
                  <a:lnTo>
                    <a:pt x="0" y="0"/>
                  </a:lnTo>
                  <a:lnTo>
                    <a:pt x="6446266" y="0"/>
                  </a:lnTo>
                  <a:lnTo>
                    <a:pt x="6490171" y="7085"/>
                  </a:lnTo>
                  <a:lnTo>
                    <a:pt x="6528310" y="26814"/>
                  </a:lnTo>
                  <a:lnTo>
                    <a:pt x="6558389" y="56893"/>
                  </a:lnTo>
                  <a:lnTo>
                    <a:pt x="6578118" y="95032"/>
                  </a:lnTo>
                  <a:lnTo>
                    <a:pt x="6585204" y="138937"/>
                  </a:lnTo>
                  <a:close/>
                </a:path>
              </a:pathLst>
            </a:custGeom>
            <a:ln w="25908">
              <a:solidFill>
                <a:srgbClr val="D0E2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413254" y="5071998"/>
            <a:ext cx="5753735" cy="6635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0" marR="5080" indent="-114300">
              <a:lnSpc>
                <a:spcPts val="1540"/>
              </a:lnSpc>
              <a:spcBef>
                <a:spcPts val="270"/>
              </a:spcBef>
              <a:buChar char="•"/>
              <a:tabLst>
                <a:tab pos="127000" algn="l"/>
              </a:tabLst>
            </a:pPr>
            <a:r>
              <a:rPr sz="1400" spc="-5" dirty="0">
                <a:latin typeface="Calibri"/>
                <a:cs typeface="Calibri"/>
              </a:rPr>
              <a:t>Output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parameters </a:t>
            </a:r>
            <a:r>
              <a:rPr sz="1400" dirty="0">
                <a:latin typeface="Calibri"/>
                <a:cs typeface="Calibri"/>
              </a:rPr>
              <a:t>allow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stored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procedure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pass values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back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to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calling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program.</a:t>
            </a:r>
            <a:endParaRPr sz="14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90"/>
              </a:spcBef>
              <a:buChar char="•"/>
              <a:tabLst>
                <a:tab pos="127000" algn="l"/>
              </a:tabLst>
            </a:pPr>
            <a:r>
              <a:rPr sz="1400" spc="-5" dirty="0">
                <a:latin typeface="Calibri"/>
                <a:cs typeface="Calibri"/>
              </a:rPr>
              <a:t>These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values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are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accepted </a:t>
            </a:r>
            <a:r>
              <a:rPr sz="1400" spc="-10" dirty="0">
                <a:latin typeface="Calibri"/>
                <a:cs typeface="Calibri"/>
              </a:rPr>
              <a:t>into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variables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by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calling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program.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49808" y="4890515"/>
            <a:ext cx="1442085" cy="1066800"/>
            <a:chOff x="749808" y="4890515"/>
            <a:chExt cx="1442085" cy="1066800"/>
          </a:xfrm>
        </p:grpSpPr>
        <p:sp>
          <p:nvSpPr>
            <p:cNvPr id="27" name="object 27"/>
            <p:cNvSpPr/>
            <p:nvPr/>
          </p:nvSpPr>
          <p:spPr>
            <a:xfrm>
              <a:off x="762762" y="4903469"/>
              <a:ext cx="1416050" cy="1041400"/>
            </a:xfrm>
            <a:custGeom>
              <a:avLst/>
              <a:gdLst/>
              <a:ahLst/>
              <a:cxnLst/>
              <a:rect l="l" t="t" r="r" b="b"/>
              <a:pathLst>
                <a:path w="1416050" h="1041400">
                  <a:moveTo>
                    <a:pt x="1242314" y="0"/>
                  </a:moveTo>
                  <a:lnTo>
                    <a:pt x="173482" y="0"/>
                  </a:lnTo>
                  <a:lnTo>
                    <a:pt x="127364" y="6200"/>
                  </a:lnTo>
                  <a:lnTo>
                    <a:pt x="85923" y="23697"/>
                  </a:lnTo>
                  <a:lnTo>
                    <a:pt x="50812" y="50831"/>
                  </a:lnTo>
                  <a:lnTo>
                    <a:pt x="23685" y="85946"/>
                  </a:lnTo>
                  <a:lnTo>
                    <a:pt x="6197" y="127382"/>
                  </a:lnTo>
                  <a:lnTo>
                    <a:pt x="0" y="173481"/>
                  </a:lnTo>
                  <a:lnTo>
                    <a:pt x="0" y="867409"/>
                  </a:lnTo>
                  <a:lnTo>
                    <a:pt x="6197" y="913527"/>
                  </a:lnTo>
                  <a:lnTo>
                    <a:pt x="23685" y="954968"/>
                  </a:lnTo>
                  <a:lnTo>
                    <a:pt x="50812" y="990079"/>
                  </a:lnTo>
                  <a:lnTo>
                    <a:pt x="85923" y="1017206"/>
                  </a:lnTo>
                  <a:lnTo>
                    <a:pt x="127364" y="1034694"/>
                  </a:lnTo>
                  <a:lnTo>
                    <a:pt x="173482" y="1040891"/>
                  </a:lnTo>
                  <a:lnTo>
                    <a:pt x="1242314" y="1040891"/>
                  </a:lnTo>
                  <a:lnTo>
                    <a:pt x="1288413" y="1034694"/>
                  </a:lnTo>
                  <a:lnTo>
                    <a:pt x="1329849" y="1017206"/>
                  </a:lnTo>
                  <a:lnTo>
                    <a:pt x="1364964" y="990079"/>
                  </a:lnTo>
                  <a:lnTo>
                    <a:pt x="1392098" y="954968"/>
                  </a:lnTo>
                  <a:lnTo>
                    <a:pt x="1409595" y="913527"/>
                  </a:lnTo>
                  <a:lnTo>
                    <a:pt x="1415796" y="867409"/>
                  </a:lnTo>
                  <a:lnTo>
                    <a:pt x="1415796" y="173481"/>
                  </a:lnTo>
                  <a:lnTo>
                    <a:pt x="1409595" y="127382"/>
                  </a:lnTo>
                  <a:lnTo>
                    <a:pt x="1392098" y="85946"/>
                  </a:lnTo>
                  <a:lnTo>
                    <a:pt x="1364964" y="50831"/>
                  </a:lnTo>
                  <a:lnTo>
                    <a:pt x="1329849" y="23697"/>
                  </a:lnTo>
                  <a:lnTo>
                    <a:pt x="1288413" y="6200"/>
                  </a:lnTo>
                  <a:lnTo>
                    <a:pt x="1242314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2762" y="4903469"/>
              <a:ext cx="1416050" cy="1041400"/>
            </a:xfrm>
            <a:custGeom>
              <a:avLst/>
              <a:gdLst/>
              <a:ahLst/>
              <a:cxnLst/>
              <a:rect l="l" t="t" r="r" b="b"/>
              <a:pathLst>
                <a:path w="1416050" h="1041400">
                  <a:moveTo>
                    <a:pt x="0" y="173481"/>
                  </a:moveTo>
                  <a:lnTo>
                    <a:pt x="6197" y="127382"/>
                  </a:lnTo>
                  <a:lnTo>
                    <a:pt x="23685" y="85946"/>
                  </a:lnTo>
                  <a:lnTo>
                    <a:pt x="50812" y="50831"/>
                  </a:lnTo>
                  <a:lnTo>
                    <a:pt x="85923" y="23697"/>
                  </a:lnTo>
                  <a:lnTo>
                    <a:pt x="127364" y="6200"/>
                  </a:lnTo>
                  <a:lnTo>
                    <a:pt x="173482" y="0"/>
                  </a:lnTo>
                  <a:lnTo>
                    <a:pt x="1242314" y="0"/>
                  </a:lnTo>
                  <a:lnTo>
                    <a:pt x="1288413" y="6200"/>
                  </a:lnTo>
                  <a:lnTo>
                    <a:pt x="1329849" y="23697"/>
                  </a:lnTo>
                  <a:lnTo>
                    <a:pt x="1364964" y="50831"/>
                  </a:lnTo>
                  <a:lnTo>
                    <a:pt x="1392098" y="85946"/>
                  </a:lnTo>
                  <a:lnTo>
                    <a:pt x="1409595" y="127382"/>
                  </a:lnTo>
                  <a:lnTo>
                    <a:pt x="1415796" y="173481"/>
                  </a:lnTo>
                  <a:lnTo>
                    <a:pt x="1415796" y="867409"/>
                  </a:lnTo>
                  <a:lnTo>
                    <a:pt x="1409595" y="913527"/>
                  </a:lnTo>
                  <a:lnTo>
                    <a:pt x="1392098" y="954968"/>
                  </a:lnTo>
                  <a:lnTo>
                    <a:pt x="1364964" y="990079"/>
                  </a:lnTo>
                  <a:lnTo>
                    <a:pt x="1329849" y="1017206"/>
                  </a:lnTo>
                  <a:lnTo>
                    <a:pt x="1288413" y="1034694"/>
                  </a:lnTo>
                  <a:lnTo>
                    <a:pt x="1242314" y="1040891"/>
                  </a:lnTo>
                  <a:lnTo>
                    <a:pt x="173482" y="1040891"/>
                  </a:lnTo>
                  <a:lnTo>
                    <a:pt x="127364" y="1034694"/>
                  </a:lnTo>
                  <a:lnTo>
                    <a:pt x="85923" y="1017206"/>
                  </a:lnTo>
                  <a:lnTo>
                    <a:pt x="50812" y="990079"/>
                  </a:lnTo>
                  <a:lnTo>
                    <a:pt x="23685" y="954968"/>
                  </a:lnTo>
                  <a:lnTo>
                    <a:pt x="6197" y="913527"/>
                  </a:lnTo>
                  <a:lnTo>
                    <a:pt x="0" y="867409"/>
                  </a:lnTo>
                  <a:lnTo>
                    <a:pt x="0" y="17348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35811" y="5185917"/>
            <a:ext cx="871219" cy="4349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indent="154940">
              <a:lnSpc>
                <a:spcPts val="1540"/>
              </a:lnSpc>
              <a:spcBef>
                <a:spcPts val="27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Output 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835" y="306831"/>
            <a:ext cx="3342474" cy="3368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62000" y="3511296"/>
            <a:ext cx="7772400" cy="76073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PROCEDURE</a:t>
            </a:r>
            <a:r>
              <a:rPr sz="1400" spc="-10" dirty="0">
                <a:latin typeface="Courier New"/>
                <a:cs typeface="Courier New"/>
              </a:rPr>
              <a:t> &lt;procedure_name&gt;</a:t>
            </a:r>
            <a:endParaRPr sz="1400">
              <a:latin typeface="Courier New"/>
              <a:cs typeface="Courier New"/>
            </a:endParaRPr>
          </a:p>
          <a:p>
            <a:pPr marL="91440" marR="533146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@parameter</a:t>
            </a:r>
            <a:r>
              <a:rPr sz="1400" spc="-9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&lt;data_type&gt;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&lt;sql_statement&gt;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7427" y="3044951"/>
            <a:ext cx="1074420" cy="38709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9740" y="1008634"/>
            <a:ext cx="8241665" cy="2338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20" dirty="0">
                <a:latin typeface="Calibri"/>
                <a:cs typeface="Calibri"/>
              </a:rPr>
              <a:t>Values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passed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calling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program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accepted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parameters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input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parameters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defined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creation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passed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input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parameters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could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either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constants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variables.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values</a:t>
            </a:r>
            <a:r>
              <a:rPr sz="1800" spc="-10" dirty="0">
                <a:latin typeface="Calibri"/>
                <a:cs typeface="Calibri"/>
              </a:rPr>
              <a:t> are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passed</a:t>
            </a:r>
            <a:r>
              <a:rPr sz="1800" spc="-10" dirty="0">
                <a:latin typeface="Calibri"/>
                <a:cs typeface="Calibri"/>
              </a:rPr>
              <a:t> to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calling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performs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specified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tasks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dirty="0">
                <a:latin typeface="Calibri"/>
                <a:cs typeface="Calibri"/>
              </a:rPr>
              <a:t> these </a:t>
            </a:r>
            <a:r>
              <a:rPr sz="1800" spc="-5" dirty="0">
                <a:latin typeface="Calibri"/>
                <a:cs typeface="Calibri"/>
              </a:rPr>
              <a:t>values.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syntax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as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  <a:p>
            <a:pPr marL="412115">
              <a:lnSpc>
                <a:spcPct val="100000"/>
              </a:lnSpc>
              <a:spcBef>
                <a:spcPts val="92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000" y="6356603"/>
            <a:ext cx="7772400" cy="259079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5"/>
              </a:lnSpc>
            </a:pPr>
            <a:r>
              <a:rPr sz="1400" spc="-5" dirty="0">
                <a:latin typeface="Courier New"/>
                <a:cs typeface="Courier New"/>
              </a:rPr>
              <a:t>EXECUTE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&lt;procedure_name&gt;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&lt;parameters&gt;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7427" y="5850635"/>
            <a:ext cx="1074420" cy="38861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59740" y="4438650"/>
            <a:ext cx="8291195" cy="171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where,</a:t>
            </a:r>
            <a:endParaRPr sz="1800">
              <a:latin typeface="Calibri"/>
              <a:cs typeface="Calibri"/>
            </a:endParaRPr>
          </a:p>
          <a:p>
            <a:pPr marL="549275">
              <a:lnSpc>
                <a:spcPts val="2125"/>
              </a:lnSpc>
            </a:pPr>
            <a:r>
              <a:rPr sz="1800" spc="-10" dirty="0">
                <a:latin typeface="Courier New"/>
                <a:cs typeface="Courier New"/>
              </a:rPr>
              <a:t>data_type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20" dirty="0">
                <a:latin typeface="Calibri"/>
                <a:cs typeface="Calibri"/>
              </a:rPr>
              <a:t>system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defined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type.</a:t>
            </a:r>
            <a:endParaRPr sz="1800">
              <a:latin typeface="Calibri"/>
              <a:cs typeface="Calibri"/>
            </a:endParaRPr>
          </a:p>
          <a:p>
            <a:pPr marL="354330" marR="5080" indent="-342265">
              <a:lnSpc>
                <a:spcPct val="100000"/>
              </a:lnSpc>
              <a:spcBef>
                <a:spcPts val="164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syntax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execute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pass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values </a:t>
            </a:r>
            <a:r>
              <a:rPr sz="1800" dirty="0">
                <a:latin typeface="Calibri"/>
                <a:cs typeface="Calibri"/>
              </a:rPr>
              <a:t>as input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parameters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  <a:p>
            <a:pPr marL="412115">
              <a:lnSpc>
                <a:spcPct val="100000"/>
              </a:lnSpc>
              <a:spcBef>
                <a:spcPts val="92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835" y="306831"/>
            <a:ext cx="3342474" cy="3368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23290"/>
            <a:ext cx="8413115" cy="14065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54330" marR="5080" indent="-342265">
              <a:lnSpc>
                <a:spcPct val="101699"/>
              </a:lnSpc>
              <a:spcBef>
                <a:spcPts val="6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 code </a:t>
            </a:r>
            <a:r>
              <a:rPr sz="1800" spc="-5" dirty="0">
                <a:latin typeface="Calibri"/>
                <a:cs typeface="Calibri"/>
              </a:rPr>
              <a:t>snippet </a:t>
            </a:r>
            <a:r>
              <a:rPr sz="1800" spc="-15" dirty="0">
                <a:latin typeface="Calibri"/>
                <a:cs typeface="Calibri"/>
              </a:rPr>
              <a:t>creates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5" dirty="0">
                <a:latin typeface="Calibri"/>
                <a:cs typeface="Calibri"/>
              </a:rPr>
              <a:t>stored </a:t>
            </a:r>
            <a:r>
              <a:rPr sz="1800" spc="-10" dirty="0">
                <a:latin typeface="Calibri"/>
                <a:cs typeface="Calibri"/>
              </a:rPr>
              <a:t>procedure, </a:t>
            </a:r>
            <a:r>
              <a:rPr sz="1800" b="1" spc="-5" dirty="0">
                <a:latin typeface="Courier New"/>
                <a:cs typeface="Courier New"/>
              </a:rPr>
              <a:t>uspGetSales </a:t>
            </a:r>
            <a:r>
              <a:rPr sz="1800" spc="-5" dirty="0">
                <a:latin typeface="Calibri"/>
                <a:cs typeface="Calibri"/>
              </a:rPr>
              <a:t>with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parameter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territory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accept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territory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sales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details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salesperson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territory.</a:t>
            </a:r>
            <a:endParaRPr sz="1800">
              <a:latin typeface="Calibri"/>
              <a:cs typeface="Calibri"/>
            </a:endParaRPr>
          </a:p>
          <a:p>
            <a:pPr marL="354330" marR="403225" indent="-3422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Then,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executes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Northwest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passed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parameter.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200" y="2429255"/>
            <a:ext cx="7772400" cy="258508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0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PROCEDURE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uspGetSales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@territory</a:t>
            </a:r>
            <a:r>
              <a:rPr sz="1400" spc="-6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varchar(40)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AS</a:t>
            </a:r>
            <a:endParaRPr sz="1400">
              <a:latin typeface="Courier New"/>
              <a:cs typeface="Courier New"/>
            </a:endParaRPr>
          </a:p>
          <a:p>
            <a:pPr marL="91440" marR="213931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SELECT BusinessEntityID, B.SalesYTD, B.SalesLastYear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10" dirty="0">
                <a:latin typeface="Courier New"/>
                <a:cs typeface="Courier New"/>
              </a:rPr>
              <a:t> Sales.SalesPerson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A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JOIN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Sales.SalesTerritory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B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ON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A.TerritoryID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B.TerritoryID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WHERE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B.Name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@territory;</a:t>
            </a:r>
            <a:endParaRPr sz="1400">
              <a:latin typeface="Courier New"/>
              <a:cs typeface="Courier New"/>
            </a:endParaRPr>
          </a:p>
          <a:p>
            <a:pPr marL="91440" marR="4479925">
              <a:lnSpc>
                <a:spcPct val="12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--Execute </a:t>
            </a:r>
            <a:r>
              <a:rPr sz="1400" spc="-10" dirty="0">
                <a:latin typeface="Courier New"/>
                <a:cs typeface="Courier New"/>
              </a:rPr>
              <a:t>the </a:t>
            </a:r>
            <a:r>
              <a:rPr sz="1400" spc="-5" dirty="0">
                <a:latin typeface="Courier New"/>
                <a:cs typeface="Courier New"/>
              </a:rPr>
              <a:t>stored </a:t>
            </a:r>
            <a:r>
              <a:rPr sz="1400" spc="-10" dirty="0">
                <a:latin typeface="Courier New"/>
                <a:cs typeface="Courier New"/>
              </a:rPr>
              <a:t>procedure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EXEC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uspGetSales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'Northwest'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5087873"/>
            <a:ext cx="4407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output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8400" y="5486400"/>
            <a:ext cx="4119372" cy="106680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306831"/>
            <a:ext cx="3613886" cy="3368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138427"/>
            <a:ext cx="8161020" cy="7635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341882"/>
            <a:ext cx="6729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defined 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creation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procedure.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6427" y="2738627"/>
            <a:ext cx="8161020" cy="76352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76427" y="1976627"/>
            <a:ext cx="8161020" cy="695325"/>
            <a:chOff x="376427" y="1976627"/>
            <a:chExt cx="8161020" cy="69532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1976627"/>
              <a:ext cx="8161020" cy="6949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1982723"/>
              <a:ext cx="8020811" cy="68884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62000" y="5021579"/>
            <a:ext cx="7635240" cy="61722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EXECUTE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&lt;procedure_name&gt;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&lt;parameters&gt;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8951" y="4492752"/>
            <a:ext cx="1054608" cy="38709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59740" y="2817367"/>
            <a:ext cx="7901940" cy="1977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>
              <a:lnSpc>
                <a:spcPts val="206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Also,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calling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statement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variable specified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OUTPUT</a:t>
            </a:r>
            <a:endParaRPr sz="1800">
              <a:latin typeface="Courier New"/>
              <a:cs typeface="Courier New"/>
            </a:endParaRPr>
          </a:p>
          <a:p>
            <a:pPr marL="71755">
              <a:lnSpc>
                <a:spcPts val="2060"/>
              </a:lnSpc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keyword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accept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procedure.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>
              <a:latin typeface="Calibri"/>
              <a:cs typeface="Calibri"/>
            </a:endParaRPr>
          </a:p>
          <a:p>
            <a:pPr marL="354330" marR="5080" indent="-342265">
              <a:lnSpc>
                <a:spcPts val="209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syntax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pass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parameters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execute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OUTPUT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30" dirty="0">
                <a:latin typeface="Calibri"/>
                <a:cs typeface="Calibri"/>
              </a:rPr>
              <a:t>parameter.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Calibri"/>
              <a:cs typeface="Calibri"/>
            </a:endParaRPr>
          </a:p>
          <a:p>
            <a:pPr marL="412115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306831"/>
            <a:ext cx="3613886" cy="3368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99490"/>
            <a:ext cx="83502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procedure,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uspGetTotalSales</a:t>
            </a:r>
            <a:r>
              <a:rPr sz="1800" spc="-73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input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parameter </a:t>
            </a:r>
            <a:r>
              <a:rPr sz="1800" spc="-10" dirty="0">
                <a:latin typeface="Courier New"/>
                <a:cs typeface="Courier New"/>
              </a:rPr>
              <a:t>@territory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accept </a:t>
            </a:r>
            <a:r>
              <a:rPr sz="1800" dirty="0">
                <a:latin typeface="Calibri"/>
                <a:cs typeface="Calibri"/>
              </a:rPr>
              <a:t>the name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territory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output </a:t>
            </a:r>
            <a:r>
              <a:rPr sz="1800" spc="-10" dirty="0">
                <a:latin typeface="Calibri"/>
                <a:cs typeface="Calibri"/>
              </a:rPr>
              <a:t>parameter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@sum</a:t>
            </a:r>
            <a:r>
              <a:rPr sz="1800" spc="-69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sales</a:t>
            </a:r>
            <a:r>
              <a:rPr sz="1800" spc="-10" dirty="0">
                <a:latin typeface="Calibri"/>
                <a:cs typeface="Calibri"/>
              </a:rPr>
              <a:t> year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date</a:t>
            </a:r>
            <a:r>
              <a:rPr sz="1800" dirty="0">
                <a:latin typeface="Calibri"/>
                <a:cs typeface="Calibri"/>
              </a:rPr>
              <a:t>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territory.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838200" y="1981200"/>
            <a:ext cx="7772400" cy="207010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PROCEDURE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uspGetTotalSales</a:t>
            </a:r>
            <a:endParaRPr sz="1400">
              <a:latin typeface="Courier New"/>
              <a:cs typeface="Courier New"/>
            </a:endParaRPr>
          </a:p>
          <a:p>
            <a:pPr marL="91440" marR="352171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@territory varchar(40), </a:t>
            </a:r>
            <a:r>
              <a:rPr sz="1400" spc="-10" dirty="0">
                <a:latin typeface="Courier New"/>
                <a:cs typeface="Courier New"/>
              </a:rPr>
              <a:t>@sum </a:t>
            </a:r>
            <a:r>
              <a:rPr sz="1400" spc="-5" dirty="0">
                <a:latin typeface="Courier New"/>
                <a:cs typeface="Courier New"/>
              </a:rPr>
              <a:t>int </a:t>
            </a:r>
            <a:r>
              <a:rPr sz="1400" spc="-10" dirty="0">
                <a:latin typeface="Courier New"/>
                <a:cs typeface="Courier New"/>
              </a:rPr>
              <a:t>OUTPUT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endParaRPr sz="1400">
              <a:latin typeface="Courier New"/>
              <a:cs typeface="Courier New"/>
            </a:endParaRPr>
          </a:p>
          <a:p>
            <a:pPr marL="91440" marR="4692650">
              <a:lnSpc>
                <a:spcPts val="2020"/>
              </a:lnSpc>
              <a:spcBef>
                <a:spcPts val="120"/>
              </a:spcBef>
            </a:pPr>
            <a:r>
              <a:rPr sz="1400" spc="-5" dirty="0">
                <a:latin typeface="Courier New"/>
                <a:cs typeface="Courier New"/>
              </a:rPr>
              <a:t>SELECT @sum= </a:t>
            </a:r>
            <a:r>
              <a:rPr sz="1400" spc="-10" dirty="0">
                <a:latin typeface="Courier New"/>
                <a:cs typeface="Courier New"/>
              </a:rPr>
              <a:t>SUM(B.SalesYTD)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7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Sales.SalesPerson</a:t>
            </a:r>
            <a:r>
              <a:rPr sz="1400" spc="8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A 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JOIN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Sales.SalesTerritory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B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1400" spc="-5" dirty="0">
                <a:latin typeface="Courier New"/>
                <a:cs typeface="Courier New"/>
              </a:rPr>
              <a:t>ON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A.TerritoryID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B.TerritoryID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WHERE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B.Name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@territory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4191761"/>
            <a:ext cx="79990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declares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variable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sumsales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accept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uspGetTotalSales</a:t>
            </a:r>
            <a:r>
              <a:rPr sz="1800" spc="-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200" y="4876800"/>
            <a:ext cx="7635240" cy="154432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DECLARE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@sumsales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money;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EXEC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uspGetTotalSales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'Northwest',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@sum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@sum </a:t>
            </a:r>
            <a:r>
              <a:rPr sz="1400" spc="-10" dirty="0">
                <a:latin typeface="Courier New"/>
                <a:cs typeface="Courier New"/>
              </a:rPr>
              <a:t>OUTPUT;</a:t>
            </a:r>
            <a:endParaRPr sz="1400">
              <a:latin typeface="Courier New"/>
              <a:cs typeface="Courier New"/>
            </a:endParaRPr>
          </a:p>
          <a:p>
            <a:pPr marL="91440" marR="937260">
              <a:lnSpc>
                <a:spcPct val="70000"/>
              </a:lnSpc>
              <a:spcBef>
                <a:spcPts val="840"/>
              </a:spcBef>
            </a:pPr>
            <a:r>
              <a:rPr sz="1400" spc="-5" dirty="0">
                <a:latin typeface="Courier New"/>
                <a:cs typeface="Courier New"/>
              </a:rPr>
              <a:t>PRINT 'The year-to-date </a:t>
            </a:r>
            <a:r>
              <a:rPr sz="1400" spc="-10" dirty="0">
                <a:latin typeface="Courier New"/>
                <a:cs typeface="Courier New"/>
              </a:rPr>
              <a:t>sales </a:t>
            </a:r>
            <a:r>
              <a:rPr sz="1400" spc="-5" dirty="0">
                <a:latin typeface="Courier New"/>
                <a:cs typeface="Courier New"/>
              </a:rPr>
              <a:t>figure </a:t>
            </a:r>
            <a:r>
              <a:rPr sz="1400" spc="-10" dirty="0">
                <a:latin typeface="Courier New"/>
                <a:cs typeface="Courier New"/>
              </a:rPr>
              <a:t>for </a:t>
            </a:r>
            <a:r>
              <a:rPr sz="1400" spc="-5" dirty="0">
                <a:latin typeface="Courier New"/>
                <a:cs typeface="Courier New"/>
              </a:rPr>
              <a:t>this territory is </a:t>
            </a:r>
            <a:r>
              <a:rPr sz="1400" dirty="0">
                <a:latin typeface="Courier New"/>
                <a:cs typeface="Courier New"/>
              </a:rPr>
              <a:t>' +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convert(varchar(100),@sumsales);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GO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219" y="306831"/>
              <a:ext cx="3613886" cy="33680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902208" y="1548383"/>
            <a:ext cx="7417434" cy="725805"/>
            <a:chOff x="902208" y="1548383"/>
            <a:chExt cx="7417434" cy="725805"/>
          </a:xfrm>
        </p:grpSpPr>
        <p:sp>
          <p:nvSpPr>
            <p:cNvPr id="8" name="object 8"/>
            <p:cNvSpPr/>
            <p:nvPr/>
          </p:nvSpPr>
          <p:spPr>
            <a:xfrm>
              <a:off x="915162" y="1808225"/>
              <a:ext cx="7391400" cy="452755"/>
            </a:xfrm>
            <a:custGeom>
              <a:avLst/>
              <a:gdLst/>
              <a:ahLst/>
              <a:cxnLst/>
              <a:rect l="l" t="t" r="r" b="b"/>
              <a:pathLst>
                <a:path w="7391400" h="452755">
                  <a:moveTo>
                    <a:pt x="0" y="452627"/>
                  </a:moveTo>
                  <a:lnTo>
                    <a:pt x="7391400" y="452627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452627"/>
                  </a:lnTo>
                  <a:close/>
                </a:path>
              </a:pathLst>
            </a:custGeom>
            <a:ln w="25908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2258" y="1561337"/>
              <a:ext cx="6652259" cy="532130"/>
            </a:xfrm>
            <a:custGeom>
              <a:avLst/>
              <a:gdLst/>
              <a:ahLst/>
              <a:cxnLst/>
              <a:rect l="l" t="t" r="r" b="b"/>
              <a:pathLst>
                <a:path w="6652259" h="532130">
                  <a:moveTo>
                    <a:pt x="6563614" y="0"/>
                  </a:moveTo>
                  <a:lnTo>
                    <a:pt x="88646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6"/>
                  </a:lnTo>
                  <a:lnTo>
                    <a:pt x="0" y="443230"/>
                  </a:lnTo>
                  <a:lnTo>
                    <a:pt x="6975" y="477708"/>
                  </a:lnTo>
                  <a:lnTo>
                    <a:pt x="25987" y="505888"/>
                  </a:lnTo>
                  <a:lnTo>
                    <a:pt x="54167" y="524900"/>
                  </a:lnTo>
                  <a:lnTo>
                    <a:pt x="88646" y="531876"/>
                  </a:lnTo>
                  <a:lnTo>
                    <a:pt x="6563614" y="531876"/>
                  </a:lnTo>
                  <a:lnTo>
                    <a:pt x="6598092" y="524900"/>
                  </a:lnTo>
                  <a:lnTo>
                    <a:pt x="6626272" y="505888"/>
                  </a:lnTo>
                  <a:lnTo>
                    <a:pt x="6645284" y="477708"/>
                  </a:lnTo>
                  <a:lnTo>
                    <a:pt x="6652259" y="443230"/>
                  </a:lnTo>
                  <a:lnTo>
                    <a:pt x="6652259" y="88646"/>
                  </a:lnTo>
                  <a:lnTo>
                    <a:pt x="6645284" y="54167"/>
                  </a:lnTo>
                  <a:lnTo>
                    <a:pt x="6626272" y="25987"/>
                  </a:lnTo>
                  <a:lnTo>
                    <a:pt x="6598092" y="6975"/>
                  </a:lnTo>
                  <a:lnTo>
                    <a:pt x="6563614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02258" y="1561337"/>
              <a:ext cx="6652259" cy="532130"/>
            </a:xfrm>
            <a:custGeom>
              <a:avLst/>
              <a:gdLst/>
              <a:ahLst/>
              <a:cxnLst/>
              <a:rect l="l" t="t" r="r" b="b"/>
              <a:pathLst>
                <a:path w="6652259" h="532130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6563614" y="0"/>
                  </a:lnTo>
                  <a:lnTo>
                    <a:pt x="6598092" y="6975"/>
                  </a:lnTo>
                  <a:lnTo>
                    <a:pt x="6626272" y="25987"/>
                  </a:lnTo>
                  <a:lnTo>
                    <a:pt x="6645284" y="54167"/>
                  </a:lnTo>
                  <a:lnTo>
                    <a:pt x="6652259" y="88646"/>
                  </a:lnTo>
                  <a:lnTo>
                    <a:pt x="6652259" y="443230"/>
                  </a:lnTo>
                  <a:lnTo>
                    <a:pt x="6645284" y="477708"/>
                  </a:lnTo>
                  <a:lnTo>
                    <a:pt x="6626272" y="505888"/>
                  </a:lnTo>
                  <a:lnTo>
                    <a:pt x="6598092" y="524900"/>
                  </a:lnTo>
                  <a:lnTo>
                    <a:pt x="6563614" y="531876"/>
                  </a:lnTo>
                  <a:lnTo>
                    <a:pt x="88646" y="531876"/>
                  </a:lnTo>
                  <a:lnTo>
                    <a:pt x="54167" y="524900"/>
                  </a:lnTo>
                  <a:lnTo>
                    <a:pt x="25987" y="505888"/>
                  </a:lnTo>
                  <a:lnTo>
                    <a:pt x="6975" y="477708"/>
                  </a:lnTo>
                  <a:lnTo>
                    <a:pt x="0" y="443230"/>
                  </a:lnTo>
                  <a:lnTo>
                    <a:pt x="0" y="88646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07340" y="183895"/>
            <a:ext cx="5654675" cy="1741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 marL="506730" indent="-342265">
              <a:lnSpc>
                <a:spcPct val="100000"/>
              </a:lnSpc>
              <a:spcBef>
                <a:spcPts val="1105"/>
              </a:spcBef>
              <a:buFont typeface="Wingdings"/>
              <a:buChar char=""/>
              <a:tabLst>
                <a:tab pos="506095" algn="l"/>
                <a:tab pos="507365" algn="l"/>
              </a:tabLst>
            </a:pPr>
            <a:r>
              <a:rPr sz="1800" spc="-5" dirty="0">
                <a:latin typeface="Courier New"/>
                <a:cs typeface="Courier New"/>
              </a:rPr>
              <a:t>OUTPU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pa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ame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spc="-25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ha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ac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er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ic</a:t>
            </a:r>
            <a:r>
              <a:rPr sz="1800" spc="-5" dirty="0"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Calibri"/>
              <a:cs typeface="Calibri"/>
            </a:endParaRPr>
          </a:p>
          <a:p>
            <a:pPr marL="1216025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parameter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be of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type.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02208" y="2343911"/>
            <a:ext cx="7417434" cy="746760"/>
            <a:chOff x="902208" y="2343911"/>
            <a:chExt cx="7417434" cy="746760"/>
          </a:xfrm>
        </p:grpSpPr>
        <p:sp>
          <p:nvSpPr>
            <p:cNvPr id="13" name="object 13"/>
            <p:cNvSpPr/>
            <p:nvPr/>
          </p:nvSpPr>
          <p:spPr>
            <a:xfrm>
              <a:off x="915162" y="2623565"/>
              <a:ext cx="7391400" cy="454659"/>
            </a:xfrm>
            <a:custGeom>
              <a:avLst/>
              <a:gdLst/>
              <a:ahLst/>
              <a:cxnLst/>
              <a:rect l="l" t="t" r="r" b="b"/>
              <a:pathLst>
                <a:path w="7391400" h="454660">
                  <a:moveTo>
                    <a:pt x="0" y="454151"/>
                  </a:moveTo>
                  <a:lnTo>
                    <a:pt x="7391400" y="454151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454151"/>
                  </a:lnTo>
                  <a:close/>
                </a:path>
              </a:pathLst>
            </a:custGeom>
            <a:ln w="25908">
              <a:solidFill>
                <a:srgbClr val="5F5B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85494" y="2356865"/>
              <a:ext cx="6753225" cy="532130"/>
            </a:xfrm>
            <a:custGeom>
              <a:avLst/>
              <a:gdLst/>
              <a:ahLst/>
              <a:cxnLst/>
              <a:rect l="l" t="t" r="r" b="b"/>
              <a:pathLst>
                <a:path w="6753225" h="532130">
                  <a:moveTo>
                    <a:pt x="6664198" y="0"/>
                  </a:moveTo>
                  <a:lnTo>
                    <a:pt x="88646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6"/>
                  </a:lnTo>
                  <a:lnTo>
                    <a:pt x="0" y="443230"/>
                  </a:lnTo>
                  <a:lnTo>
                    <a:pt x="6975" y="477708"/>
                  </a:lnTo>
                  <a:lnTo>
                    <a:pt x="25987" y="505888"/>
                  </a:lnTo>
                  <a:lnTo>
                    <a:pt x="54167" y="524900"/>
                  </a:lnTo>
                  <a:lnTo>
                    <a:pt x="88646" y="531876"/>
                  </a:lnTo>
                  <a:lnTo>
                    <a:pt x="6664198" y="531876"/>
                  </a:lnTo>
                  <a:lnTo>
                    <a:pt x="6698676" y="524900"/>
                  </a:lnTo>
                  <a:lnTo>
                    <a:pt x="6726856" y="505888"/>
                  </a:lnTo>
                  <a:lnTo>
                    <a:pt x="6745868" y="477708"/>
                  </a:lnTo>
                  <a:lnTo>
                    <a:pt x="6752844" y="443230"/>
                  </a:lnTo>
                  <a:lnTo>
                    <a:pt x="6752844" y="88646"/>
                  </a:lnTo>
                  <a:lnTo>
                    <a:pt x="6745868" y="54167"/>
                  </a:lnTo>
                  <a:lnTo>
                    <a:pt x="6726856" y="25987"/>
                  </a:lnTo>
                  <a:lnTo>
                    <a:pt x="6698676" y="6975"/>
                  </a:lnTo>
                  <a:lnTo>
                    <a:pt x="6664198" y="0"/>
                  </a:lnTo>
                  <a:close/>
                </a:path>
              </a:pathLst>
            </a:custGeom>
            <a:solidFill>
              <a:srgbClr val="5F5B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85494" y="2356865"/>
              <a:ext cx="6753225" cy="532130"/>
            </a:xfrm>
            <a:custGeom>
              <a:avLst/>
              <a:gdLst/>
              <a:ahLst/>
              <a:cxnLst/>
              <a:rect l="l" t="t" r="r" b="b"/>
              <a:pathLst>
                <a:path w="6753225" h="532130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6664198" y="0"/>
                  </a:lnTo>
                  <a:lnTo>
                    <a:pt x="6698676" y="6975"/>
                  </a:lnTo>
                  <a:lnTo>
                    <a:pt x="6726856" y="25987"/>
                  </a:lnTo>
                  <a:lnTo>
                    <a:pt x="6745868" y="54167"/>
                  </a:lnTo>
                  <a:lnTo>
                    <a:pt x="6752844" y="88646"/>
                  </a:lnTo>
                  <a:lnTo>
                    <a:pt x="6752844" y="443230"/>
                  </a:lnTo>
                  <a:lnTo>
                    <a:pt x="6745868" y="477708"/>
                  </a:lnTo>
                  <a:lnTo>
                    <a:pt x="6726856" y="505888"/>
                  </a:lnTo>
                  <a:lnTo>
                    <a:pt x="6698676" y="524900"/>
                  </a:lnTo>
                  <a:lnTo>
                    <a:pt x="6664198" y="531876"/>
                  </a:lnTo>
                  <a:lnTo>
                    <a:pt x="88646" y="531876"/>
                  </a:lnTo>
                  <a:lnTo>
                    <a:pt x="54167" y="524900"/>
                  </a:lnTo>
                  <a:lnTo>
                    <a:pt x="25987" y="505888"/>
                  </a:lnTo>
                  <a:lnTo>
                    <a:pt x="6975" y="477708"/>
                  </a:lnTo>
                  <a:lnTo>
                    <a:pt x="0" y="443230"/>
                  </a:lnTo>
                  <a:lnTo>
                    <a:pt x="0" y="88646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93011" y="2481833"/>
            <a:ext cx="54095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calling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statement must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contain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variable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receive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return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value.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902208" y="3227897"/>
          <a:ext cx="7391398" cy="6666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110"/>
                <a:gridCol w="6718934"/>
                <a:gridCol w="300354"/>
              </a:tblGrid>
              <a:tr h="2125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5279B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1570"/>
                        </a:lnSpc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variable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can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be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used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subsequent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Transact-SQL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statements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batch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28575">
                      <a:solidFill>
                        <a:srgbClr val="5279B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5279B9"/>
                      </a:solidFill>
                      <a:prstDash val="solid"/>
                    </a:lnB>
                  </a:tcPr>
                </a:tc>
              </a:tr>
              <a:tr h="211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279B9"/>
                      </a:solidFill>
                      <a:prstDash val="solid"/>
                    </a:lnL>
                    <a:lnT w="28575">
                      <a:solidFill>
                        <a:srgbClr val="5279B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1435"/>
                        </a:lnSpc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calling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procedure.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5279B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5279B9"/>
                      </a:solidFill>
                      <a:prstDash val="solid"/>
                    </a:lnR>
                    <a:lnT w="28575">
                      <a:solidFill>
                        <a:srgbClr val="5279B9"/>
                      </a:solidFill>
                      <a:prstDash val="solid"/>
                    </a:lnT>
                  </a:tcPr>
                </a:tc>
              </a:tr>
              <a:tr h="24314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279B9"/>
                      </a:solidFill>
                      <a:prstDash val="solid"/>
                    </a:lnL>
                    <a:lnR w="28575">
                      <a:solidFill>
                        <a:srgbClr val="5279B9"/>
                      </a:solidFill>
                      <a:prstDash val="solid"/>
                    </a:lnR>
                    <a:lnB w="28575">
                      <a:solidFill>
                        <a:srgbClr val="5279B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1285494" y="3173729"/>
            <a:ext cx="6722745" cy="532130"/>
          </a:xfrm>
          <a:custGeom>
            <a:avLst/>
            <a:gdLst/>
            <a:ahLst/>
            <a:cxnLst/>
            <a:rect l="l" t="t" r="r" b="b"/>
            <a:pathLst>
              <a:path w="6722745" h="532129">
                <a:moveTo>
                  <a:pt x="6633718" y="0"/>
                </a:moveTo>
                <a:lnTo>
                  <a:pt x="88646" y="0"/>
                </a:lnTo>
                <a:lnTo>
                  <a:pt x="54167" y="6975"/>
                </a:lnTo>
                <a:lnTo>
                  <a:pt x="25987" y="25987"/>
                </a:lnTo>
                <a:lnTo>
                  <a:pt x="6975" y="54167"/>
                </a:lnTo>
                <a:lnTo>
                  <a:pt x="0" y="88646"/>
                </a:lnTo>
                <a:lnTo>
                  <a:pt x="0" y="443230"/>
                </a:lnTo>
                <a:lnTo>
                  <a:pt x="6975" y="477708"/>
                </a:lnTo>
                <a:lnTo>
                  <a:pt x="25987" y="505888"/>
                </a:lnTo>
                <a:lnTo>
                  <a:pt x="54167" y="524900"/>
                </a:lnTo>
                <a:lnTo>
                  <a:pt x="88646" y="531876"/>
                </a:lnTo>
                <a:lnTo>
                  <a:pt x="6633718" y="531876"/>
                </a:lnTo>
                <a:lnTo>
                  <a:pt x="6668196" y="524900"/>
                </a:lnTo>
                <a:lnTo>
                  <a:pt x="6696376" y="505888"/>
                </a:lnTo>
                <a:lnTo>
                  <a:pt x="6715388" y="477708"/>
                </a:lnTo>
                <a:lnTo>
                  <a:pt x="6722364" y="443230"/>
                </a:lnTo>
                <a:lnTo>
                  <a:pt x="6722364" y="88646"/>
                </a:lnTo>
                <a:lnTo>
                  <a:pt x="6715388" y="54167"/>
                </a:lnTo>
                <a:lnTo>
                  <a:pt x="6696376" y="25987"/>
                </a:lnTo>
                <a:lnTo>
                  <a:pt x="6668196" y="6975"/>
                </a:lnTo>
                <a:lnTo>
                  <a:pt x="6633718" y="0"/>
                </a:lnTo>
                <a:close/>
              </a:path>
            </a:pathLst>
          </a:custGeom>
          <a:solidFill>
            <a:srgbClr val="527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902208" y="3977640"/>
            <a:ext cx="7417434" cy="748665"/>
            <a:chOff x="902208" y="3977640"/>
            <a:chExt cx="7417434" cy="748665"/>
          </a:xfrm>
        </p:grpSpPr>
        <p:sp>
          <p:nvSpPr>
            <p:cNvPr id="20" name="object 20"/>
            <p:cNvSpPr/>
            <p:nvPr/>
          </p:nvSpPr>
          <p:spPr>
            <a:xfrm>
              <a:off x="915162" y="4258818"/>
              <a:ext cx="7391400" cy="454659"/>
            </a:xfrm>
            <a:custGeom>
              <a:avLst/>
              <a:gdLst/>
              <a:ahLst/>
              <a:cxnLst/>
              <a:rect l="l" t="t" r="r" b="b"/>
              <a:pathLst>
                <a:path w="7391400" h="454660">
                  <a:moveTo>
                    <a:pt x="0" y="454151"/>
                  </a:moveTo>
                  <a:lnTo>
                    <a:pt x="7391400" y="454151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454151"/>
                  </a:lnTo>
                  <a:close/>
                </a:path>
              </a:pathLst>
            </a:custGeom>
            <a:ln w="25908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85494" y="3990594"/>
              <a:ext cx="6722745" cy="530860"/>
            </a:xfrm>
            <a:custGeom>
              <a:avLst/>
              <a:gdLst/>
              <a:ahLst/>
              <a:cxnLst/>
              <a:rect l="l" t="t" r="r" b="b"/>
              <a:pathLst>
                <a:path w="6722745" h="530860">
                  <a:moveTo>
                    <a:pt x="6633972" y="0"/>
                  </a:moveTo>
                  <a:lnTo>
                    <a:pt x="88392" y="0"/>
                  </a:lnTo>
                  <a:lnTo>
                    <a:pt x="54006" y="6953"/>
                  </a:lnTo>
                  <a:lnTo>
                    <a:pt x="25908" y="25907"/>
                  </a:lnTo>
                  <a:lnTo>
                    <a:pt x="6953" y="54006"/>
                  </a:lnTo>
                  <a:lnTo>
                    <a:pt x="0" y="88391"/>
                  </a:lnTo>
                  <a:lnTo>
                    <a:pt x="0" y="441959"/>
                  </a:lnTo>
                  <a:lnTo>
                    <a:pt x="6953" y="476345"/>
                  </a:lnTo>
                  <a:lnTo>
                    <a:pt x="25907" y="504443"/>
                  </a:lnTo>
                  <a:lnTo>
                    <a:pt x="54006" y="523398"/>
                  </a:lnTo>
                  <a:lnTo>
                    <a:pt x="88392" y="530351"/>
                  </a:lnTo>
                  <a:lnTo>
                    <a:pt x="6633972" y="530351"/>
                  </a:lnTo>
                  <a:lnTo>
                    <a:pt x="6668357" y="523398"/>
                  </a:lnTo>
                  <a:lnTo>
                    <a:pt x="6696456" y="504443"/>
                  </a:lnTo>
                  <a:lnTo>
                    <a:pt x="6715410" y="476345"/>
                  </a:lnTo>
                  <a:lnTo>
                    <a:pt x="6722364" y="441959"/>
                  </a:lnTo>
                  <a:lnTo>
                    <a:pt x="6722364" y="88391"/>
                  </a:lnTo>
                  <a:lnTo>
                    <a:pt x="6715410" y="54006"/>
                  </a:lnTo>
                  <a:lnTo>
                    <a:pt x="6696456" y="25907"/>
                  </a:lnTo>
                  <a:lnTo>
                    <a:pt x="6668357" y="6953"/>
                  </a:lnTo>
                  <a:lnTo>
                    <a:pt x="6633972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85494" y="3990594"/>
              <a:ext cx="6722745" cy="530860"/>
            </a:xfrm>
            <a:custGeom>
              <a:avLst/>
              <a:gdLst/>
              <a:ahLst/>
              <a:cxnLst/>
              <a:rect l="l" t="t" r="r" b="b"/>
              <a:pathLst>
                <a:path w="6722745" h="530860">
                  <a:moveTo>
                    <a:pt x="0" y="88391"/>
                  </a:moveTo>
                  <a:lnTo>
                    <a:pt x="6953" y="54006"/>
                  </a:lnTo>
                  <a:lnTo>
                    <a:pt x="25908" y="25907"/>
                  </a:lnTo>
                  <a:lnTo>
                    <a:pt x="54006" y="6953"/>
                  </a:lnTo>
                  <a:lnTo>
                    <a:pt x="88392" y="0"/>
                  </a:lnTo>
                  <a:lnTo>
                    <a:pt x="6633972" y="0"/>
                  </a:lnTo>
                  <a:lnTo>
                    <a:pt x="6668357" y="6953"/>
                  </a:lnTo>
                  <a:lnTo>
                    <a:pt x="6696456" y="25907"/>
                  </a:lnTo>
                  <a:lnTo>
                    <a:pt x="6715410" y="54006"/>
                  </a:lnTo>
                  <a:lnTo>
                    <a:pt x="6722364" y="88391"/>
                  </a:lnTo>
                  <a:lnTo>
                    <a:pt x="6722364" y="441959"/>
                  </a:lnTo>
                  <a:lnTo>
                    <a:pt x="6715410" y="476345"/>
                  </a:lnTo>
                  <a:lnTo>
                    <a:pt x="6696456" y="504443"/>
                  </a:lnTo>
                  <a:lnTo>
                    <a:pt x="6668357" y="523398"/>
                  </a:lnTo>
                  <a:lnTo>
                    <a:pt x="6633972" y="530351"/>
                  </a:lnTo>
                  <a:lnTo>
                    <a:pt x="88392" y="530351"/>
                  </a:lnTo>
                  <a:lnTo>
                    <a:pt x="54006" y="523398"/>
                  </a:lnTo>
                  <a:lnTo>
                    <a:pt x="25907" y="504443"/>
                  </a:lnTo>
                  <a:lnTo>
                    <a:pt x="6953" y="476345"/>
                  </a:lnTo>
                  <a:lnTo>
                    <a:pt x="0" y="441959"/>
                  </a:lnTo>
                  <a:lnTo>
                    <a:pt x="0" y="88391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493011" y="4115180"/>
            <a:ext cx="34963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cursor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placeholders.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459740" y="4886705"/>
            <a:ext cx="8188959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4940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OUTPUT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clause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dirty="0">
                <a:latin typeface="Calibri"/>
                <a:cs typeface="Calibri"/>
              </a:rPr>
              <a:t> each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INSERT</a:t>
            </a:r>
            <a:r>
              <a:rPr sz="1800" spc="-5" dirty="0">
                <a:latin typeface="Calibri"/>
                <a:cs typeface="Calibri"/>
              </a:rPr>
              <a:t>,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UPDATE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DELET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spc="-25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een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50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ecu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spcBef>
                <a:spcPts val="7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clause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useful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retrieve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value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5" dirty="0">
                <a:latin typeface="Calibri"/>
                <a:cs typeface="Calibri"/>
              </a:rPr>
              <a:t>identity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computed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after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</a:pPr>
            <a:r>
              <a:rPr sz="1800" spc="-5" dirty="0">
                <a:latin typeface="Courier New"/>
                <a:cs typeface="Courier New"/>
              </a:rPr>
              <a:t>INSER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UPDAT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op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on.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7231" y="294386"/>
            <a:ext cx="7192416" cy="3536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08634"/>
            <a:ext cx="8028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0" dirty="0">
                <a:latin typeface="Calibri"/>
                <a:cs typeface="Calibri"/>
              </a:rPr>
              <a:t>You</a:t>
            </a:r>
            <a:r>
              <a:rPr sz="1800" spc="-5" dirty="0">
                <a:latin typeface="Calibri"/>
                <a:cs typeface="Calibri"/>
              </a:rPr>
              <a:t> can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also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user-defined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SSMS by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performing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steps: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02144" y="1743392"/>
            <a:ext cx="581025" cy="820419"/>
            <a:chOff x="902144" y="1743392"/>
            <a:chExt cx="581025" cy="820419"/>
          </a:xfrm>
        </p:grpSpPr>
        <p:sp>
          <p:nvSpPr>
            <p:cNvPr id="10" name="object 10"/>
            <p:cNvSpPr/>
            <p:nvPr/>
          </p:nvSpPr>
          <p:spPr>
            <a:xfrm>
              <a:off x="915162" y="1756409"/>
              <a:ext cx="554990" cy="794385"/>
            </a:xfrm>
            <a:custGeom>
              <a:avLst/>
              <a:gdLst/>
              <a:ahLst/>
              <a:cxnLst/>
              <a:rect l="l" t="t" r="r" b="b"/>
              <a:pathLst>
                <a:path w="554990" h="794385">
                  <a:moveTo>
                    <a:pt x="554735" y="0"/>
                  </a:moveTo>
                  <a:lnTo>
                    <a:pt x="277367" y="277368"/>
                  </a:lnTo>
                  <a:lnTo>
                    <a:pt x="0" y="0"/>
                  </a:lnTo>
                  <a:lnTo>
                    <a:pt x="0" y="516636"/>
                  </a:lnTo>
                  <a:lnTo>
                    <a:pt x="277367" y="794004"/>
                  </a:lnTo>
                  <a:lnTo>
                    <a:pt x="554735" y="516636"/>
                  </a:lnTo>
                  <a:lnTo>
                    <a:pt x="554735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5162" y="1756409"/>
              <a:ext cx="554990" cy="794385"/>
            </a:xfrm>
            <a:custGeom>
              <a:avLst/>
              <a:gdLst/>
              <a:ahLst/>
              <a:cxnLst/>
              <a:rect l="l" t="t" r="r" b="b"/>
              <a:pathLst>
                <a:path w="554990" h="794385">
                  <a:moveTo>
                    <a:pt x="554735" y="0"/>
                  </a:moveTo>
                  <a:lnTo>
                    <a:pt x="554735" y="516636"/>
                  </a:lnTo>
                  <a:lnTo>
                    <a:pt x="277367" y="794004"/>
                  </a:lnTo>
                  <a:lnTo>
                    <a:pt x="0" y="516636"/>
                  </a:lnTo>
                  <a:lnTo>
                    <a:pt x="0" y="0"/>
                  </a:lnTo>
                  <a:lnTo>
                    <a:pt x="277367" y="277368"/>
                  </a:lnTo>
                  <a:lnTo>
                    <a:pt x="554735" y="0"/>
                  </a:lnTo>
                  <a:close/>
                </a:path>
              </a:pathLst>
            </a:custGeom>
            <a:ln w="25907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20546" y="1976069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69897" y="1756410"/>
            <a:ext cx="7141845" cy="516890"/>
          </a:xfrm>
          <a:custGeom>
            <a:avLst/>
            <a:gdLst/>
            <a:ahLst/>
            <a:cxnLst/>
            <a:rect l="l" t="t" r="r" b="b"/>
            <a:pathLst>
              <a:path w="7141845" h="516889">
                <a:moveTo>
                  <a:pt x="7141464" y="86105"/>
                </a:moveTo>
                <a:lnTo>
                  <a:pt x="7141464" y="430529"/>
                </a:lnTo>
                <a:lnTo>
                  <a:pt x="7134689" y="464022"/>
                </a:lnTo>
                <a:lnTo>
                  <a:pt x="7116222" y="491394"/>
                </a:lnTo>
                <a:lnTo>
                  <a:pt x="7088850" y="509861"/>
                </a:lnTo>
                <a:lnTo>
                  <a:pt x="7055358" y="516635"/>
                </a:lnTo>
                <a:lnTo>
                  <a:pt x="0" y="516635"/>
                </a:lnTo>
                <a:lnTo>
                  <a:pt x="0" y="0"/>
                </a:lnTo>
                <a:lnTo>
                  <a:pt x="7055358" y="0"/>
                </a:lnTo>
                <a:lnTo>
                  <a:pt x="7088850" y="6774"/>
                </a:lnTo>
                <a:lnTo>
                  <a:pt x="7116222" y="25241"/>
                </a:lnTo>
                <a:lnTo>
                  <a:pt x="7134689" y="52613"/>
                </a:lnTo>
                <a:lnTo>
                  <a:pt x="7141464" y="86105"/>
                </a:lnTo>
                <a:close/>
              </a:path>
            </a:pathLst>
          </a:custGeom>
          <a:ln w="25908">
            <a:solidFill>
              <a:srgbClr val="9BBA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70989" y="1856358"/>
            <a:ext cx="2190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Char char="•"/>
              <a:tabLst>
                <a:tab pos="185420" algn="l"/>
              </a:tabLst>
            </a:pPr>
            <a:r>
              <a:rPr sz="1600" spc="-10" dirty="0">
                <a:latin typeface="Calibri"/>
                <a:cs typeface="Calibri"/>
              </a:rPr>
              <a:t>Launch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Object </a:t>
            </a:r>
            <a:r>
              <a:rPr sz="1600" b="1" spc="-5" dirty="0">
                <a:latin typeface="Calibri"/>
                <a:cs typeface="Calibri"/>
              </a:rPr>
              <a:t>Explorer</a:t>
            </a:r>
            <a:r>
              <a:rPr sz="1600" spc="-5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02144" y="2436812"/>
            <a:ext cx="581025" cy="820419"/>
            <a:chOff x="902144" y="2436812"/>
            <a:chExt cx="581025" cy="820419"/>
          </a:xfrm>
        </p:grpSpPr>
        <p:sp>
          <p:nvSpPr>
            <p:cNvPr id="16" name="object 16"/>
            <p:cNvSpPr/>
            <p:nvPr/>
          </p:nvSpPr>
          <p:spPr>
            <a:xfrm>
              <a:off x="915162" y="2449829"/>
              <a:ext cx="554990" cy="794385"/>
            </a:xfrm>
            <a:custGeom>
              <a:avLst/>
              <a:gdLst/>
              <a:ahLst/>
              <a:cxnLst/>
              <a:rect l="l" t="t" r="r" b="b"/>
              <a:pathLst>
                <a:path w="554990" h="794385">
                  <a:moveTo>
                    <a:pt x="554735" y="0"/>
                  </a:moveTo>
                  <a:lnTo>
                    <a:pt x="277367" y="277368"/>
                  </a:lnTo>
                  <a:lnTo>
                    <a:pt x="0" y="0"/>
                  </a:lnTo>
                  <a:lnTo>
                    <a:pt x="0" y="516636"/>
                  </a:lnTo>
                  <a:lnTo>
                    <a:pt x="277367" y="794004"/>
                  </a:lnTo>
                  <a:lnTo>
                    <a:pt x="554735" y="516636"/>
                  </a:lnTo>
                  <a:lnTo>
                    <a:pt x="554735" y="0"/>
                  </a:lnTo>
                  <a:close/>
                </a:path>
              </a:pathLst>
            </a:custGeom>
            <a:solidFill>
              <a:srgbClr val="5FB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5162" y="2449829"/>
              <a:ext cx="554990" cy="794385"/>
            </a:xfrm>
            <a:custGeom>
              <a:avLst/>
              <a:gdLst/>
              <a:ahLst/>
              <a:cxnLst/>
              <a:rect l="l" t="t" r="r" b="b"/>
              <a:pathLst>
                <a:path w="554990" h="794385">
                  <a:moveTo>
                    <a:pt x="554735" y="0"/>
                  </a:moveTo>
                  <a:lnTo>
                    <a:pt x="554735" y="516636"/>
                  </a:lnTo>
                  <a:lnTo>
                    <a:pt x="277367" y="794004"/>
                  </a:lnTo>
                  <a:lnTo>
                    <a:pt x="0" y="516636"/>
                  </a:lnTo>
                  <a:lnTo>
                    <a:pt x="0" y="0"/>
                  </a:lnTo>
                  <a:lnTo>
                    <a:pt x="277367" y="277368"/>
                  </a:lnTo>
                  <a:lnTo>
                    <a:pt x="554735" y="0"/>
                  </a:lnTo>
                  <a:close/>
                </a:path>
              </a:pathLst>
            </a:custGeom>
            <a:ln w="25907">
              <a:solidFill>
                <a:srgbClr val="5FB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20546" y="267017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69897" y="2449829"/>
            <a:ext cx="7141845" cy="515620"/>
          </a:xfrm>
          <a:custGeom>
            <a:avLst/>
            <a:gdLst/>
            <a:ahLst/>
            <a:cxnLst/>
            <a:rect l="l" t="t" r="r" b="b"/>
            <a:pathLst>
              <a:path w="7141845" h="515619">
                <a:moveTo>
                  <a:pt x="7141464" y="85851"/>
                </a:moveTo>
                <a:lnTo>
                  <a:pt x="7141464" y="429259"/>
                </a:lnTo>
                <a:lnTo>
                  <a:pt x="7134711" y="462659"/>
                </a:lnTo>
                <a:lnTo>
                  <a:pt x="7116302" y="489950"/>
                </a:lnTo>
                <a:lnTo>
                  <a:pt x="7089011" y="508359"/>
                </a:lnTo>
                <a:lnTo>
                  <a:pt x="7055612" y="515111"/>
                </a:lnTo>
                <a:lnTo>
                  <a:pt x="0" y="515111"/>
                </a:lnTo>
                <a:lnTo>
                  <a:pt x="0" y="0"/>
                </a:lnTo>
                <a:lnTo>
                  <a:pt x="7055612" y="0"/>
                </a:lnTo>
                <a:lnTo>
                  <a:pt x="7089011" y="6752"/>
                </a:lnTo>
                <a:lnTo>
                  <a:pt x="7116302" y="25161"/>
                </a:lnTo>
                <a:lnTo>
                  <a:pt x="7134711" y="52452"/>
                </a:lnTo>
                <a:lnTo>
                  <a:pt x="7141464" y="85851"/>
                </a:lnTo>
                <a:close/>
              </a:path>
            </a:pathLst>
          </a:custGeom>
          <a:ln w="25908">
            <a:solidFill>
              <a:srgbClr val="5FB6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70989" y="2550032"/>
            <a:ext cx="53479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Char char="•"/>
              <a:tabLst>
                <a:tab pos="185420" algn="l"/>
              </a:tabLst>
            </a:pPr>
            <a:r>
              <a:rPr sz="1600" spc="-5" dirty="0">
                <a:latin typeface="Calibri"/>
                <a:cs typeface="Calibri"/>
              </a:rPr>
              <a:t>In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Object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Explorer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connect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instance</a:t>
            </a:r>
            <a:r>
              <a:rPr sz="1600" spc="-5" dirty="0">
                <a:latin typeface="Calibri"/>
                <a:cs typeface="Calibri"/>
              </a:rPr>
              <a:t> of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Database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Engine.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02144" y="3130232"/>
            <a:ext cx="581025" cy="820419"/>
            <a:chOff x="902144" y="3130232"/>
            <a:chExt cx="581025" cy="820419"/>
          </a:xfrm>
        </p:grpSpPr>
        <p:sp>
          <p:nvSpPr>
            <p:cNvPr id="22" name="object 22"/>
            <p:cNvSpPr/>
            <p:nvPr/>
          </p:nvSpPr>
          <p:spPr>
            <a:xfrm>
              <a:off x="915162" y="3143250"/>
              <a:ext cx="554990" cy="794385"/>
            </a:xfrm>
            <a:custGeom>
              <a:avLst/>
              <a:gdLst/>
              <a:ahLst/>
              <a:cxnLst/>
              <a:rect l="l" t="t" r="r" b="b"/>
              <a:pathLst>
                <a:path w="554990" h="794385">
                  <a:moveTo>
                    <a:pt x="554735" y="0"/>
                  </a:moveTo>
                  <a:lnTo>
                    <a:pt x="277367" y="277368"/>
                  </a:lnTo>
                  <a:lnTo>
                    <a:pt x="0" y="0"/>
                  </a:lnTo>
                  <a:lnTo>
                    <a:pt x="0" y="516636"/>
                  </a:lnTo>
                  <a:lnTo>
                    <a:pt x="277367" y="794004"/>
                  </a:lnTo>
                  <a:lnTo>
                    <a:pt x="554735" y="516636"/>
                  </a:lnTo>
                  <a:lnTo>
                    <a:pt x="554735" y="0"/>
                  </a:lnTo>
                  <a:close/>
                </a:path>
              </a:pathLst>
            </a:custGeom>
            <a:solidFill>
              <a:srgbClr val="5DB0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15162" y="3143250"/>
              <a:ext cx="554990" cy="794385"/>
            </a:xfrm>
            <a:custGeom>
              <a:avLst/>
              <a:gdLst/>
              <a:ahLst/>
              <a:cxnLst/>
              <a:rect l="l" t="t" r="r" b="b"/>
              <a:pathLst>
                <a:path w="554990" h="794385">
                  <a:moveTo>
                    <a:pt x="554735" y="0"/>
                  </a:moveTo>
                  <a:lnTo>
                    <a:pt x="554735" y="516636"/>
                  </a:lnTo>
                  <a:lnTo>
                    <a:pt x="277367" y="794004"/>
                  </a:lnTo>
                  <a:lnTo>
                    <a:pt x="0" y="516636"/>
                  </a:lnTo>
                  <a:lnTo>
                    <a:pt x="0" y="0"/>
                  </a:lnTo>
                  <a:lnTo>
                    <a:pt x="277367" y="277368"/>
                  </a:lnTo>
                  <a:lnTo>
                    <a:pt x="554735" y="0"/>
                  </a:lnTo>
                  <a:close/>
                </a:path>
              </a:pathLst>
            </a:custGeom>
            <a:ln w="25907">
              <a:solidFill>
                <a:srgbClr val="5DB0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120546" y="336384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469897" y="3143250"/>
            <a:ext cx="7141845" cy="516890"/>
          </a:xfrm>
          <a:custGeom>
            <a:avLst/>
            <a:gdLst/>
            <a:ahLst/>
            <a:cxnLst/>
            <a:rect l="l" t="t" r="r" b="b"/>
            <a:pathLst>
              <a:path w="7141845" h="516889">
                <a:moveTo>
                  <a:pt x="7141464" y="86105"/>
                </a:moveTo>
                <a:lnTo>
                  <a:pt x="7141464" y="430529"/>
                </a:lnTo>
                <a:lnTo>
                  <a:pt x="7134689" y="464022"/>
                </a:lnTo>
                <a:lnTo>
                  <a:pt x="7116222" y="491394"/>
                </a:lnTo>
                <a:lnTo>
                  <a:pt x="7088850" y="509861"/>
                </a:lnTo>
                <a:lnTo>
                  <a:pt x="7055358" y="516635"/>
                </a:lnTo>
                <a:lnTo>
                  <a:pt x="0" y="516635"/>
                </a:lnTo>
                <a:lnTo>
                  <a:pt x="0" y="0"/>
                </a:lnTo>
                <a:lnTo>
                  <a:pt x="7055358" y="0"/>
                </a:lnTo>
                <a:lnTo>
                  <a:pt x="7088850" y="6774"/>
                </a:lnTo>
                <a:lnTo>
                  <a:pt x="7116222" y="25241"/>
                </a:lnTo>
                <a:lnTo>
                  <a:pt x="7134689" y="52613"/>
                </a:lnTo>
                <a:lnTo>
                  <a:pt x="7141464" y="86105"/>
                </a:lnTo>
                <a:close/>
              </a:path>
            </a:pathLst>
          </a:custGeom>
          <a:ln w="25908">
            <a:solidFill>
              <a:srgbClr val="5DB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570989" y="3243833"/>
            <a:ext cx="57257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Char char="•"/>
              <a:tabLst>
                <a:tab pos="185420" algn="l"/>
              </a:tabLst>
            </a:pPr>
            <a:r>
              <a:rPr sz="1600" spc="-5" dirty="0">
                <a:latin typeface="Calibri"/>
                <a:cs typeface="Calibri"/>
              </a:rPr>
              <a:t>After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successfully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connecting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instance,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expand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that</a:t>
            </a:r>
            <a:r>
              <a:rPr sz="1600" spc="-10" dirty="0">
                <a:latin typeface="Calibri"/>
                <a:cs typeface="Calibri"/>
              </a:rPr>
              <a:t> instance.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02144" y="3823652"/>
            <a:ext cx="581025" cy="820419"/>
            <a:chOff x="902144" y="3823652"/>
            <a:chExt cx="581025" cy="820419"/>
          </a:xfrm>
        </p:grpSpPr>
        <p:sp>
          <p:nvSpPr>
            <p:cNvPr id="28" name="object 28"/>
            <p:cNvSpPr/>
            <p:nvPr/>
          </p:nvSpPr>
          <p:spPr>
            <a:xfrm>
              <a:off x="915162" y="3836670"/>
              <a:ext cx="554990" cy="794385"/>
            </a:xfrm>
            <a:custGeom>
              <a:avLst/>
              <a:gdLst/>
              <a:ahLst/>
              <a:cxnLst/>
              <a:rect l="l" t="t" r="r" b="b"/>
              <a:pathLst>
                <a:path w="554990" h="794385">
                  <a:moveTo>
                    <a:pt x="554735" y="0"/>
                  </a:moveTo>
                  <a:lnTo>
                    <a:pt x="277367" y="277367"/>
                  </a:lnTo>
                  <a:lnTo>
                    <a:pt x="0" y="0"/>
                  </a:lnTo>
                  <a:lnTo>
                    <a:pt x="0" y="516635"/>
                  </a:lnTo>
                  <a:lnTo>
                    <a:pt x="277367" y="794003"/>
                  </a:lnTo>
                  <a:lnTo>
                    <a:pt x="554735" y="516635"/>
                  </a:lnTo>
                  <a:lnTo>
                    <a:pt x="554735" y="0"/>
                  </a:lnTo>
                  <a:close/>
                </a:path>
              </a:pathLst>
            </a:custGeom>
            <a:solidFill>
              <a:srgbClr val="5F9D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5162" y="3836670"/>
              <a:ext cx="554990" cy="794385"/>
            </a:xfrm>
            <a:custGeom>
              <a:avLst/>
              <a:gdLst/>
              <a:ahLst/>
              <a:cxnLst/>
              <a:rect l="l" t="t" r="r" b="b"/>
              <a:pathLst>
                <a:path w="554990" h="794385">
                  <a:moveTo>
                    <a:pt x="554735" y="0"/>
                  </a:moveTo>
                  <a:lnTo>
                    <a:pt x="554735" y="516635"/>
                  </a:lnTo>
                  <a:lnTo>
                    <a:pt x="277367" y="794003"/>
                  </a:lnTo>
                  <a:lnTo>
                    <a:pt x="0" y="516635"/>
                  </a:lnTo>
                  <a:lnTo>
                    <a:pt x="0" y="0"/>
                  </a:lnTo>
                  <a:lnTo>
                    <a:pt x="277367" y="277367"/>
                  </a:lnTo>
                  <a:lnTo>
                    <a:pt x="554735" y="0"/>
                  </a:lnTo>
                  <a:close/>
                </a:path>
              </a:pathLst>
            </a:custGeom>
            <a:ln w="25907">
              <a:solidFill>
                <a:srgbClr val="5F9D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122375" y="4081017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469897" y="3836670"/>
            <a:ext cx="7141845" cy="516890"/>
          </a:xfrm>
          <a:custGeom>
            <a:avLst/>
            <a:gdLst/>
            <a:ahLst/>
            <a:cxnLst/>
            <a:rect l="l" t="t" r="r" b="b"/>
            <a:pathLst>
              <a:path w="7141845" h="516889">
                <a:moveTo>
                  <a:pt x="7141464" y="86105"/>
                </a:moveTo>
                <a:lnTo>
                  <a:pt x="7141464" y="430529"/>
                </a:lnTo>
                <a:lnTo>
                  <a:pt x="7134689" y="464022"/>
                </a:lnTo>
                <a:lnTo>
                  <a:pt x="7116222" y="491394"/>
                </a:lnTo>
                <a:lnTo>
                  <a:pt x="7088850" y="509861"/>
                </a:lnTo>
                <a:lnTo>
                  <a:pt x="7055358" y="516635"/>
                </a:lnTo>
                <a:lnTo>
                  <a:pt x="0" y="516635"/>
                </a:lnTo>
                <a:lnTo>
                  <a:pt x="0" y="0"/>
                </a:lnTo>
                <a:lnTo>
                  <a:pt x="7055358" y="0"/>
                </a:lnTo>
                <a:lnTo>
                  <a:pt x="7088850" y="6774"/>
                </a:lnTo>
                <a:lnTo>
                  <a:pt x="7116222" y="25241"/>
                </a:lnTo>
                <a:lnTo>
                  <a:pt x="7134689" y="52613"/>
                </a:lnTo>
                <a:lnTo>
                  <a:pt x="7141464" y="86105"/>
                </a:lnTo>
                <a:close/>
              </a:path>
            </a:pathLst>
          </a:custGeom>
          <a:ln w="25908">
            <a:solidFill>
              <a:srgbClr val="5F9D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70989" y="3936949"/>
            <a:ext cx="62528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Char char="•"/>
              <a:tabLst>
                <a:tab pos="185420" algn="l"/>
              </a:tabLst>
            </a:pPr>
            <a:r>
              <a:rPr sz="1600" spc="-5" dirty="0">
                <a:latin typeface="Calibri"/>
                <a:cs typeface="Calibri"/>
              </a:rPr>
              <a:t>Expand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Databases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then,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expand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AdventureWorks2012</a:t>
            </a:r>
            <a:r>
              <a:rPr sz="1600" b="1" spc="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database.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02144" y="4517072"/>
            <a:ext cx="581025" cy="820419"/>
            <a:chOff x="902144" y="4517072"/>
            <a:chExt cx="581025" cy="820419"/>
          </a:xfrm>
        </p:grpSpPr>
        <p:sp>
          <p:nvSpPr>
            <p:cNvPr id="34" name="object 34"/>
            <p:cNvSpPr/>
            <p:nvPr/>
          </p:nvSpPr>
          <p:spPr>
            <a:xfrm>
              <a:off x="915162" y="4530089"/>
              <a:ext cx="554990" cy="794385"/>
            </a:xfrm>
            <a:custGeom>
              <a:avLst/>
              <a:gdLst/>
              <a:ahLst/>
              <a:cxnLst/>
              <a:rect l="l" t="t" r="r" b="b"/>
              <a:pathLst>
                <a:path w="554990" h="794385">
                  <a:moveTo>
                    <a:pt x="554735" y="0"/>
                  </a:moveTo>
                  <a:lnTo>
                    <a:pt x="277367" y="277368"/>
                  </a:lnTo>
                  <a:lnTo>
                    <a:pt x="0" y="0"/>
                  </a:lnTo>
                  <a:lnTo>
                    <a:pt x="0" y="516636"/>
                  </a:lnTo>
                  <a:lnTo>
                    <a:pt x="277367" y="794004"/>
                  </a:lnTo>
                  <a:lnTo>
                    <a:pt x="554735" y="516636"/>
                  </a:lnTo>
                  <a:lnTo>
                    <a:pt x="554735" y="0"/>
                  </a:lnTo>
                  <a:close/>
                </a:path>
              </a:pathLst>
            </a:custGeom>
            <a:solidFill>
              <a:srgbClr val="616D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15162" y="4530089"/>
              <a:ext cx="554990" cy="794385"/>
            </a:xfrm>
            <a:custGeom>
              <a:avLst/>
              <a:gdLst/>
              <a:ahLst/>
              <a:cxnLst/>
              <a:rect l="l" t="t" r="r" b="b"/>
              <a:pathLst>
                <a:path w="554990" h="794385">
                  <a:moveTo>
                    <a:pt x="554735" y="0"/>
                  </a:moveTo>
                  <a:lnTo>
                    <a:pt x="554735" y="516636"/>
                  </a:lnTo>
                  <a:lnTo>
                    <a:pt x="277367" y="794004"/>
                  </a:lnTo>
                  <a:lnTo>
                    <a:pt x="0" y="516636"/>
                  </a:lnTo>
                  <a:lnTo>
                    <a:pt x="0" y="0"/>
                  </a:lnTo>
                  <a:lnTo>
                    <a:pt x="277367" y="277368"/>
                  </a:lnTo>
                  <a:lnTo>
                    <a:pt x="554735" y="0"/>
                  </a:lnTo>
                  <a:close/>
                </a:path>
              </a:pathLst>
            </a:custGeom>
            <a:ln w="25907">
              <a:solidFill>
                <a:srgbClr val="616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122375" y="4774819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469897" y="4530090"/>
            <a:ext cx="7141845" cy="516890"/>
          </a:xfrm>
          <a:custGeom>
            <a:avLst/>
            <a:gdLst/>
            <a:ahLst/>
            <a:cxnLst/>
            <a:rect l="l" t="t" r="r" b="b"/>
            <a:pathLst>
              <a:path w="7141845" h="516889">
                <a:moveTo>
                  <a:pt x="7141464" y="86106"/>
                </a:moveTo>
                <a:lnTo>
                  <a:pt x="7141464" y="430530"/>
                </a:lnTo>
                <a:lnTo>
                  <a:pt x="7134689" y="464022"/>
                </a:lnTo>
                <a:lnTo>
                  <a:pt x="7116222" y="491394"/>
                </a:lnTo>
                <a:lnTo>
                  <a:pt x="7088850" y="509861"/>
                </a:lnTo>
                <a:lnTo>
                  <a:pt x="7055358" y="516636"/>
                </a:lnTo>
                <a:lnTo>
                  <a:pt x="0" y="516636"/>
                </a:lnTo>
                <a:lnTo>
                  <a:pt x="0" y="0"/>
                </a:lnTo>
                <a:lnTo>
                  <a:pt x="7055358" y="0"/>
                </a:lnTo>
                <a:lnTo>
                  <a:pt x="7088850" y="6774"/>
                </a:lnTo>
                <a:lnTo>
                  <a:pt x="7116222" y="25241"/>
                </a:lnTo>
                <a:lnTo>
                  <a:pt x="7134689" y="52613"/>
                </a:lnTo>
                <a:lnTo>
                  <a:pt x="7141464" y="86106"/>
                </a:lnTo>
                <a:close/>
              </a:path>
            </a:pathLst>
          </a:custGeom>
          <a:ln w="25908">
            <a:solidFill>
              <a:srgbClr val="616D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570989" y="4519422"/>
            <a:ext cx="6475095" cy="4914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84785" marR="5080" indent="-172720">
              <a:lnSpc>
                <a:spcPts val="1750"/>
              </a:lnSpc>
              <a:spcBef>
                <a:spcPts val="295"/>
              </a:spcBef>
              <a:buChar char="•"/>
              <a:tabLst>
                <a:tab pos="185420" algn="l"/>
              </a:tabLst>
            </a:pPr>
            <a:r>
              <a:rPr sz="1600" spc="-5" dirty="0">
                <a:latin typeface="Calibri"/>
                <a:cs typeface="Calibri"/>
              </a:rPr>
              <a:t>Expand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Programmability</a:t>
            </a:r>
            <a:r>
              <a:rPr sz="1600" spc="-10" dirty="0">
                <a:latin typeface="Calibri"/>
                <a:cs typeface="Calibri"/>
              </a:rPr>
              <a:t>,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right-click </a:t>
            </a:r>
            <a:r>
              <a:rPr sz="1600" b="1" spc="-10" dirty="0">
                <a:latin typeface="Calibri"/>
                <a:cs typeface="Calibri"/>
              </a:rPr>
              <a:t>Stored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Procedures</a:t>
            </a:r>
            <a:r>
              <a:rPr sz="1600" spc="-10" dirty="0">
                <a:latin typeface="Calibri"/>
                <a:cs typeface="Calibri"/>
              </a:rPr>
              <a:t>,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then,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click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New </a:t>
            </a:r>
            <a:r>
              <a:rPr sz="1600" b="1" spc="-34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Stored Procedure</a:t>
            </a:r>
            <a:r>
              <a:rPr sz="1600" spc="-10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02144" y="5210492"/>
            <a:ext cx="581025" cy="820419"/>
            <a:chOff x="902144" y="5210492"/>
            <a:chExt cx="581025" cy="820419"/>
          </a:xfrm>
        </p:grpSpPr>
        <p:sp>
          <p:nvSpPr>
            <p:cNvPr id="40" name="object 40"/>
            <p:cNvSpPr/>
            <p:nvPr/>
          </p:nvSpPr>
          <p:spPr>
            <a:xfrm>
              <a:off x="915162" y="5223509"/>
              <a:ext cx="554990" cy="794385"/>
            </a:xfrm>
            <a:custGeom>
              <a:avLst/>
              <a:gdLst/>
              <a:ahLst/>
              <a:cxnLst/>
              <a:rect l="l" t="t" r="r" b="b"/>
              <a:pathLst>
                <a:path w="554990" h="794385">
                  <a:moveTo>
                    <a:pt x="554735" y="0"/>
                  </a:moveTo>
                  <a:lnTo>
                    <a:pt x="277367" y="277368"/>
                  </a:lnTo>
                  <a:lnTo>
                    <a:pt x="0" y="0"/>
                  </a:lnTo>
                  <a:lnTo>
                    <a:pt x="0" y="516636"/>
                  </a:lnTo>
                  <a:lnTo>
                    <a:pt x="277367" y="794004"/>
                  </a:lnTo>
                  <a:lnTo>
                    <a:pt x="554735" y="516636"/>
                  </a:lnTo>
                  <a:lnTo>
                    <a:pt x="554735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15162" y="5223509"/>
              <a:ext cx="554990" cy="794385"/>
            </a:xfrm>
            <a:custGeom>
              <a:avLst/>
              <a:gdLst/>
              <a:ahLst/>
              <a:cxnLst/>
              <a:rect l="l" t="t" r="r" b="b"/>
              <a:pathLst>
                <a:path w="554990" h="794385">
                  <a:moveTo>
                    <a:pt x="554735" y="0"/>
                  </a:moveTo>
                  <a:lnTo>
                    <a:pt x="554735" y="516636"/>
                  </a:lnTo>
                  <a:lnTo>
                    <a:pt x="277367" y="794004"/>
                  </a:lnTo>
                  <a:lnTo>
                    <a:pt x="0" y="516636"/>
                  </a:lnTo>
                  <a:lnTo>
                    <a:pt x="0" y="0"/>
                  </a:lnTo>
                  <a:lnTo>
                    <a:pt x="277367" y="277368"/>
                  </a:lnTo>
                  <a:lnTo>
                    <a:pt x="554735" y="0"/>
                  </a:lnTo>
                  <a:close/>
                </a:path>
              </a:pathLst>
            </a:custGeom>
            <a:ln w="25907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122375" y="5468518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469897" y="5223509"/>
            <a:ext cx="7141845" cy="516890"/>
          </a:xfrm>
          <a:custGeom>
            <a:avLst/>
            <a:gdLst/>
            <a:ahLst/>
            <a:cxnLst/>
            <a:rect l="l" t="t" r="r" b="b"/>
            <a:pathLst>
              <a:path w="7141845" h="516889">
                <a:moveTo>
                  <a:pt x="7141464" y="86105"/>
                </a:moveTo>
                <a:lnTo>
                  <a:pt x="7141464" y="430529"/>
                </a:lnTo>
                <a:lnTo>
                  <a:pt x="7134689" y="464043"/>
                </a:lnTo>
                <a:lnTo>
                  <a:pt x="7116222" y="491413"/>
                </a:lnTo>
                <a:lnTo>
                  <a:pt x="7088850" y="509868"/>
                </a:lnTo>
                <a:lnTo>
                  <a:pt x="7055358" y="516635"/>
                </a:lnTo>
                <a:lnTo>
                  <a:pt x="0" y="516635"/>
                </a:lnTo>
                <a:lnTo>
                  <a:pt x="0" y="0"/>
                </a:lnTo>
                <a:lnTo>
                  <a:pt x="7055358" y="0"/>
                </a:lnTo>
                <a:lnTo>
                  <a:pt x="7088850" y="6774"/>
                </a:lnTo>
                <a:lnTo>
                  <a:pt x="7116222" y="25241"/>
                </a:lnTo>
                <a:lnTo>
                  <a:pt x="7134689" y="52613"/>
                </a:lnTo>
                <a:lnTo>
                  <a:pt x="7141464" y="86105"/>
                </a:lnTo>
                <a:close/>
              </a:path>
            </a:pathLst>
          </a:custGeom>
          <a:ln w="25908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570989" y="5213096"/>
            <a:ext cx="6724650" cy="4914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84785" marR="5080" indent="-172720">
              <a:lnSpc>
                <a:spcPts val="1750"/>
              </a:lnSpc>
              <a:spcBef>
                <a:spcPts val="295"/>
              </a:spcBef>
              <a:buChar char="•"/>
              <a:tabLst>
                <a:tab pos="185420" algn="l"/>
              </a:tabLst>
            </a:pPr>
            <a:r>
              <a:rPr sz="1600" spc="-5" dirty="0">
                <a:latin typeface="Calibri"/>
                <a:cs typeface="Calibri"/>
              </a:rPr>
              <a:t>On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Query</a:t>
            </a:r>
            <a:r>
              <a:rPr sz="1600" b="1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menu,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click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Specify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Values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for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30" dirty="0">
                <a:latin typeface="Calibri"/>
                <a:cs typeface="Calibri"/>
              </a:rPr>
              <a:t>Template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Parameters</a:t>
            </a:r>
            <a:r>
              <a:rPr sz="1600" spc="-15" dirty="0">
                <a:latin typeface="Calibri"/>
                <a:cs typeface="Calibri"/>
              </a:rPr>
              <a:t>.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Specify </a:t>
            </a:r>
            <a:r>
              <a:rPr sz="1600" b="1" spc="-345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Values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for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spc="-30" dirty="0">
                <a:latin typeface="Calibri"/>
                <a:cs typeface="Calibri"/>
              </a:rPr>
              <a:t>Template</a:t>
            </a:r>
            <a:r>
              <a:rPr sz="1600" b="1" spc="20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Parameters</a:t>
            </a:r>
            <a:r>
              <a:rPr sz="1600" b="1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dialog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box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displayed.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7231" y="294386"/>
            <a:ext cx="7192416" cy="3536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96517"/>
            <a:ext cx="37484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4000" y="1524000"/>
            <a:ext cx="6548628" cy="46482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7231" y="294386"/>
            <a:ext cx="7192416" cy="35369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02144" y="1132268"/>
            <a:ext cx="611505" cy="861694"/>
            <a:chOff x="902144" y="1132268"/>
            <a:chExt cx="611505" cy="861694"/>
          </a:xfrm>
        </p:grpSpPr>
        <p:sp>
          <p:nvSpPr>
            <p:cNvPr id="9" name="object 9"/>
            <p:cNvSpPr/>
            <p:nvPr/>
          </p:nvSpPr>
          <p:spPr>
            <a:xfrm>
              <a:off x="915162" y="1145285"/>
              <a:ext cx="585470" cy="835660"/>
            </a:xfrm>
            <a:custGeom>
              <a:avLst/>
              <a:gdLst/>
              <a:ahLst/>
              <a:cxnLst/>
              <a:rect l="l" t="t" r="r" b="b"/>
              <a:pathLst>
                <a:path w="585469" h="835660">
                  <a:moveTo>
                    <a:pt x="585216" y="0"/>
                  </a:moveTo>
                  <a:lnTo>
                    <a:pt x="292608" y="292608"/>
                  </a:lnTo>
                  <a:lnTo>
                    <a:pt x="0" y="0"/>
                  </a:lnTo>
                  <a:lnTo>
                    <a:pt x="0" y="542544"/>
                  </a:lnTo>
                  <a:lnTo>
                    <a:pt x="292608" y="835152"/>
                  </a:lnTo>
                  <a:lnTo>
                    <a:pt x="585216" y="542544"/>
                  </a:lnTo>
                  <a:lnTo>
                    <a:pt x="585216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5162" y="1145285"/>
              <a:ext cx="585470" cy="835660"/>
            </a:xfrm>
            <a:custGeom>
              <a:avLst/>
              <a:gdLst/>
              <a:ahLst/>
              <a:cxnLst/>
              <a:rect l="l" t="t" r="r" b="b"/>
              <a:pathLst>
                <a:path w="585469" h="835660">
                  <a:moveTo>
                    <a:pt x="585216" y="0"/>
                  </a:moveTo>
                  <a:lnTo>
                    <a:pt x="585216" y="542544"/>
                  </a:lnTo>
                  <a:lnTo>
                    <a:pt x="292608" y="835152"/>
                  </a:lnTo>
                  <a:lnTo>
                    <a:pt x="0" y="542544"/>
                  </a:lnTo>
                  <a:lnTo>
                    <a:pt x="0" y="0"/>
                  </a:lnTo>
                  <a:lnTo>
                    <a:pt x="292608" y="292608"/>
                  </a:lnTo>
                  <a:lnTo>
                    <a:pt x="585216" y="0"/>
                  </a:lnTo>
                  <a:close/>
                </a:path>
              </a:pathLst>
            </a:custGeom>
            <a:ln w="25908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35786" y="138607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00377" y="1145286"/>
            <a:ext cx="7111365" cy="544195"/>
          </a:xfrm>
          <a:custGeom>
            <a:avLst/>
            <a:gdLst/>
            <a:ahLst/>
            <a:cxnLst/>
            <a:rect l="l" t="t" r="r" b="b"/>
            <a:pathLst>
              <a:path w="7111365" h="544194">
                <a:moveTo>
                  <a:pt x="7110983" y="90677"/>
                </a:moveTo>
                <a:lnTo>
                  <a:pt x="7110983" y="453389"/>
                </a:lnTo>
                <a:lnTo>
                  <a:pt x="7103852" y="488668"/>
                </a:lnTo>
                <a:lnTo>
                  <a:pt x="7084409" y="517493"/>
                </a:lnTo>
                <a:lnTo>
                  <a:pt x="7055584" y="536936"/>
                </a:lnTo>
                <a:lnTo>
                  <a:pt x="7020306" y="544067"/>
                </a:lnTo>
                <a:lnTo>
                  <a:pt x="0" y="544067"/>
                </a:lnTo>
                <a:lnTo>
                  <a:pt x="0" y="0"/>
                </a:lnTo>
                <a:lnTo>
                  <a:pt x="7020306" y="0"/>
                </a:lnTo>
                <a:lnTo>
                  <a:pt x="7055584" y="7131"/>
                </a:lnTo>
                <a:lnTo>
                  <a:pt x="7084409" y="26574"/>
                </a:lnTo>
                <a:lnTo>
                  <a:pt x="7103852" y="55399"/>
                </a:lnTo>
                <a:lnTo>
                  <a:pt x="7110983" y="90677"/>
                </a:lnTo>
                <a:close/>
              </a:path>
            </a:pathLst>
          </a:custGeom>
          <a:ln w="25908">
            <a:solidFill>
              <a:srgbClr val="9BBA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01469" y="1146810"/>
            <a:ext cx="6962775" cy="4914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84785" marR="5080" indent="-172720">
              <a:lnSpc>
                <a:spcPts val="1750"/>
              </a:lnSpc>
              <a:spcBef>
                <a:spcPts val="295"/>
              </a:spcBef>
              <a:buChar char="•"/>
              <a:tabLst>
                <a:tab pos="185420" algn="l"/>
              </a:tabLst>
            </a:pPr>
            <a:r>
              <a:rPr sz="1600" spc="-5" dirty="0">
                <a:latin typeface="Calibri"/>
                <a:cs typeface="Calibri"/>
              </a:rPr>
              <a:t>In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Specify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Values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for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30" dirty="0">
                <a:latin typeface="Calibri"/>
                <a:cs typeface="Calibri"/>
              </a:rPr>
              <a:t>Template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Parameters</a:t>
            </a:r>
            <a:r>
              <a:rPr sz="1600" b="1" spc="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dialog </a:t>
            </a:r>
            <a:r>
              <a:rPr sz="1600" spc="-15" dirty="0">
                <a:latin typeface="Calibri"/>
                <a:cs typeface="Calibri"/>
              </a:rPr>
              <a:t>box,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enter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values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-5" dirty="0">
                <a:latin typeface="Calibri"/>
                <a:cs typeface="Calibri"/>
              </a:rPr>
              <a:t> the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parameters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as </a:t>
            </a:r>
            <a:r>
              <a:rPr sz="1600" spc="-10" dirty="0">
                <a:latin typeface="Calibri"/>
                <a:cs typeface="Calibri"/>
              </a:rPr>
              <a:t>shown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 the </a:t>
            </a:r>
            <a:r>
              <a:rPr sz="1600" spc="-10" dirty="0">
                <a:latin typeface="Calibri"/>
                <a:cs typeface="Calibri"/>
              </a:rPr>
              <a:t>following</a:t>
            </a:r>
            <a:r>
              <a:rPr sz="1600" spc="-5" dirty="0">
                <a:latin typeface="Calibri"/>
                <a:cs typeface="Calibri"/>
              </a:rPr>
              <a:t> table: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3811" y="1900427"/>
            <a:ext cx="6803136" cy="3433572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902144" y="5628068"/>
            <a:ext cx="611505" cy="861694"/>
            <a:chOff x="902144" y="5628068"/>
            <a:chExt cx="611505" cy="861694"/>
          </a:xfrm>
        </p:grpSpPr>
        <p:sp>
          <p:nvSpPr>
            <p:cNvPr id="16" name="object 16"/>
            <p:cNvSpPr/>
            <p:nvPr/>
          </p:nvSpPr>
          <p:spPr>
            <a:xfrm>
              <a:off x="915162" y="5641085"/>
              <a:ext cx="585470" cy="835660"/>
            </a:xfrm>
            <a:custGeom>
              <a:avLst/>
              <a:gdLst/>
              <a:ahLst/>
              <a:cxnLst/>
              <a:rect l="l" t="t" r="r" b="b"/>
              <a:pathLst>
                <a:path w="585469" h="835660">
                  <a:moveTo>
                    <a:pt x="585216" y="0"/>
                  </a:moveTo>
                  <a:lnTo>
                    <a:pt x="292608" y="292608"/>
                  </a:lnTo>
                  <a:lnTo>
                    <a:pt x="0" y="0"/>
                  </a:lnTo>
                  <a:lnTo>
                    <a:pt x="0" y="542544"/>
                  </a:lnTo>
                  <a:lnTo>
                    <a:pt x="292608" y="835152"/>
                  </a:lnTo>
                  <a:lnTo>
                    <a:pt x="585216" y="542544"/>
                  </a:lnTo>
                  <a:lnTo>
                    <a:pt x="585216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5162" y="5641085"/>
              <a:ext cx="585470" cy="835660"/>
            </a:xfrm>
            <a:custGeom>
              <a:avLst/>
              <a:gdLst/>
              <a:ahLst/>
              <a:cxnLst/>
              <a:rect l="l" t="t" r="r" b="b"/>
              <a:pathLst>
                <a:path w="585469" h="835660">
                  <a:moveTo>
                    <a:pt x="585216" y="0"/>
                  </a:moveTo>
                  <a:lnTo>
                    <a:pt x="585216" y="542544"/>
                  </a:lnTo>
                  <a:lnTo>
                    <a:pt x="292608" y="835152"/>
                  </a:lnTo>
                  <a:lnTo>
                    <a:pt x="0" y="542544"/>
                  </a:lnTo>
                  <a:lnTo>
                    <a:pt x="0" y="0"/>
                  </a:lnTo>
                  <a:lnTo>
                    <a:pt x="292608" y="292608"/>
                  </a:lnTo>
                  <a:lnTo>
                    <a:pt x="585216" y="0"/>
                  </a:lnTo>
                  <a:close/>
                </a:path>
              </a:pathLst>
            </a:custGeom>
            <a:ln w="25908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35786" y="588304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00377" y="5641085"/>
            <a:ext cx="7111365" cy="544195"/>
          </a:xfrm>
          <a:custGeom>
            <a:avLst/>
            <a:gdLst/>
            <a:ahLst/>
            <a:cxnLst/>
            <a:rect l="l" t="t" r="r" b="b"/>
            <a:pathLst>
              <a:path w="7111365" h="544195">
                <a:moveTo>
                  <a:pt x="7110983" y="90677"/>
                </a:moveTo>
                <a:lnTo>
                  <a:pt x="7110983" y="453389"/>
                </a:lnTo>
                <a:lnTo>
                  <a:pt x="7103852" y="488684"/>
                </a:lnTo>
                <a:lnTo>
                  <a:pt x="7084409" y="517507"/>
                </a:lnTo>
                <a:lnTo>
                  <a:pt x="7055584" y="536941"/>
                </a:lnTo>
                <a:lnTo>
                  <a:pt x="7020306" y="544067"/>
                </a:lnTo>
                <a:lnTo>
                  <a:pt x="0" y="544067"/>
                </a:lnTo>
                <a:lnTo>
                  <a:pt x="0" y="0"/>
                </a:lnTo>
                <a:lnTo>
                  <a:pt x="7020306" y="0"/>
                </a:lnTo>
                <a:lnTo>
                  <a:pt x="7055584" y="7126"/>
                </a:lnTo>
                <a:lnTo>
                  <a:pt x="7084409" y="26560"/>
                </a:lnTo>
                <a:lnTo>
                  <a:pt x="7103852" y="55383"/>
                </a:lnTo>
                <a:lnTo>
                  <a:pt x="7110983" y="90677"/>
                </a:lnTo>
                <a:close/>
              </a:path>
            </a:pathLst>
          </a:custGeom>
          <a:ln w="25908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601469" y="5755335"/>
            <a:ext cx="3244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Char char="•"/>
              <a:tabLst>
                <a:tab pos="185420" algn="l"/>
              </a:tabLst>
            </a:pPr>
            <a:r>
              <a:rPr sz="1600" spc="-5" dirty="0">
                <a:latin typeface="Calibri"/>
                <a:cs typeface="Calibri"/>
              </a:rPr>
              <a:t>After</a:t>
            </a:r>
            <a:r>
              <a:rPr sz="1600" spc="-10" dirty="0">
                <a:latin typeface="Calibri"/>
                <a:cs typeface="Calibri"/>
              </a:rPr>
              <a:t> entering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these</a:t>
            </a:r>
            <a:r>
              <a:rPr sz="1600" spc="-10" dirty="0">
                <a:latin typeface="Calibri"/>
                <a:cs typeface="Calibri"/>
              </a:rPr>
              <a:t> details,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click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OK</a:t>
            </a:r>
            <a:r>
              <a:rPr sz="1600" spc="-5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301752"/>
            <a:ext cx="3062198" cy="34632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62000" y="1877567"/>
            <a:ext cx="7848600" cy="101854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0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VIEW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vwProductInfo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ProductID,</a:t>
            </a:r>
            <a:r>
              <a:rPr sz="1400" spc="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ProductNumber,</a:t>
            </a:r>
            <a:r>
              <a:rPr sz="1400" spc="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Name,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SafetyStockLevel</a:t>
            </a:r>
            <a:endParaRPr sz="1400">
              <a:latin typeface="Courier New"/>
              <a:cs typeface="Courier New"/>
            </a:endParaRPr>
          </a:p>
          <a:p>
            <a:pPr marL="91440" marR="519430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FROM </a:t>
            </a:r>
            <a:r>
              <a:rPr sz="1400" spc="-10" dirty="0">
                <a:latin typeface="Courier New"/>
                <a:cs typeface="Courier New"/>
              </a:rPr>
              <a:t>Production.Product;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GO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459740" y="1005332"/>
            <a:ext cx="8027034" cy="583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4330" marR="5080" indent="-342265">
              <a:lnSpc>
                <a:spcPct val="103299"/>
              </a:lnSpc>
              <a:spcBef>
                <a:spcPts val="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Product</a:t>
            </a:r>
            <a:r>
              <a:rPr sz="1800" b="1" spc="-71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only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id,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number,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safety </a:t>
            </a:r>
            <a:r>
              <a:rPr sz="1800" spc="-10" dirty="0">
                <a:latin typeface="Calibri"/>
                <a:cs typeface="Calibri"/>
              </a:rPr>
              <a:t>stock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level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products.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0" y="4184903"/>
            <a:ext cx="7848600" cy="76073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*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FROM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vwProductInfo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740" y="3447669"/>
            <a:ext cx="721995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ts val="2125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details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</a:pPr>
            <a:r>
              <a:rPr sz="1800" b="1" spc="-5" dirty="0">
                <a:latin typeface="Courier New"/>
                <a:cs typeface="Courier New"/>
              </a:rPr>
              <a:t>vwProduc</a:t>
            </a:r>
            <a:r>
              <a:rPr sz="1800" b="1" spc="-15" dirty="0">
                <a:latin typeface="Courier New"/>
                <a:cs typeface="Courier New"/>
              </a:rPr>
              <a:t>t</a:t>
            </a:r>
            <a:r>
              <a:rPr sz="1800" b="1" spc="-5" dirty="0">
                <a:latin typeface="Courier New"/>
                <a:cs typeface="Courier New"/>
              </a:rPr>
              <a:t>I</a:t>
            </a:r>
            <a:r>
              <a:rPr sz="1800" b="1" spc="-15" dirty="0">
                <a:latin typeface="Courier New"/>
                <a:cs typeface="Courier New"/>
              </a:rPr>
              <a:t>n</a:t>
            </a:r>
            <a:r>
              <a:rPr sz="1800" b="1" spc="-5" dirty="0">
                <a:latin typeface="Courier New"/>
                <a:cs typeface="Courier New"/>
              </a:rPr>
              <a:t>f</a:t>
            </a:r>
            <a:r>
              <a:rPr sz="1800" b="1" dirty="0">
                <a:latin typeface="Courier New"/>
                <a:cs typeface="Courier New"/>
              </a:rPr>
              <a:t>o</a:t>
            </a:r>
            <a:r>
              <a:rPr sz="1800" b="1" spc="-70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vi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spc="-125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7231" y="294386"/>
            <a:ext cx="7192416" cy="35369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02144" y="1132268"/>
            <a:ext cx="611505" cy="861694"/>
            <a:chOff x="902144" y="1132268"/>
            <a:chExt cx="611505" cy="861694"/>
          </a:xfrm>
        </p:grpSpPr>
        <p:sp>
          <p:nvSpPr>
            <p:cNvPr id="9" name="object 9"/>
            <p:cNvSpPr/>
            <p:nvPr/>
          </p:nvSpPr>
          <p:spPr>
            <a:xfrm>
              <a:off x="915162" y="1145285"/>
              <a:ext cx="585470" cy="835660"/>
            </a:xfrm>
            <a:custGeom>
              <a:avLst/>
              <a:gdLst/>
              <a:ahLst/>
              <a:cxnLst/>
              <a:rect l="l" t="t" r="r" b="b"/>
              <a:pathLst>
                <a:path w="585469" h="835660">
                  <a:moveTo>
                    <a:pt x="585216" y="0"/>
                  </a:moveTo>
                  <a:lnTo>
                    <a:pt x="292608" y="292608"/>
                  </a:lnTo>
                  <a:lnTo>
                    <a:pt x="0" y="0"/>
                  </a:lnTo>
                  <a:lnTo>
                    <a:pt x="0" y="542544"/>
                  </a:lnTo>
                  <a:lnTo>
                    <a:pt x="292608" y="835152"/>
                  </a:lnTo>
                  <a:lnTo>
                    <a:pt x="585216" y="542544"/>
                  </a:lnTo>
                  <a:lnTo>
                    <a:pt x="585216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5162" y="1145285"/>
              <a:ext cx="585470" cy="835660"/>
            </a:xfrm>
            <a:custGeom>
              <a:avLst/>
              <a:gdLst/>
              <a:ahLst/>
              <a:cxnLst/>
              <a:rect l="l" t="t" r="r" b="b"/>
              <a:pathLst>
                <a:path w="585469" h="835660">
                  <a:moveTo>
                    <a:pt x="585216" y="0"/>
                  </a:moveTo>
                  <a:lnTo>
                    <a:pt x="585216" y="542544"/>
                  </a:lnTo>
                  <a:lnTo>
                    <a:pt x="292608" y="835152"/>
                  </a:lnTo>
                  <a:lnTo>
                    <a:pt x="0" y="542544"/>
                  </a:lnTo>
                  <a:lnTo>
                    <a:pt x="0" y="0"/>
                  </a:lnTo>
                  <a:lnTo>
                    <a:pt x="292608" y="292608"/>
                  </a:lnTo>
                  <a:lnTo>
                    <a:pt x="585216" y="0"/>
                  </a:lnTo>
                  <a:close/>
                </a:path>
              </a:pathLst>
            </a:custGeom>
            <a:ln w="25908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35786" y="138607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00377" y="1145286"/>
            <a:ext cx="7111365" cy="544195"/>
          </a:xfrm>
          <a:custGeom>
            <a:avLst/>
            <a:gdLst/>
            <a:ahLst/>
            <a:cxnLst/>
            <a:rect l="l" t="t" r="r" b="b"/>
            <a:pathLst>
              <a:path w="7111365" h="544194">
                <a:moveTo>
                  <a:pt x="7110983" y="90677"/>
                </a:moveTo>
                <a:lnTo>
                  <a:pt x="7110983" y="453389"/>
                </a:lnTo>
                <a:lnTo>
                  <a:pt x="7103852" y="488668"/>
                </a:lnTo>
                <a:lnTo>
                  <a:pt x="7084409" y="517493"/>
                </a:lnTo>
                <a:lnTo>
                  <a:pt x="7055584" y="536936"/>
                </a:lnTo>
                <a:lnTo>
                  <a:pt x="7020306" y="544067"/>
                </a:lnTo>
                <a:lnTo>
                  <a:pt x="0" y="544067"/>
                </a:lnTo>
                <a:lnTo>
                  <a:pt x="0" y="0"/>
                </a:lnTo>
                <a:lnTo>
                  <a:pt x="7020306" y="0"/>
                </a:lnTo>
                <a:lnTo>
                  <a:pt x="7055584" y="7131"/>
                </a:lnTo>
                <a:lnTo>
                  <a:pt x="7084409" y="26574"/>
                </a:lnTo>
                <a:lnTo>
                  <a:pt x="7103852" y="55399"/>
                </a:lnTo>
                <a:lnTo>
                  <a:pt x="7110983" y="90677"/>
                </a:lnTo>
                <a:close/>
              </a:path>
            </a:pathLst>
          </a:custGeom>
          <a:ln w="25908">
            <a:solidFill>
              <a:srgbClr val="9BBA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01469" y="1258569"/>
            <a:ext cx="69259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Char char="•"/>
              <a:tabLst>
                <a:tab pos="185420" algn="l"/>
              </a:tabLst>
            </a:pPr>
            <a:r>
              <a:rPr sz="1600" spc="-5" dirty="0">
                <a:latin typeface="Calibri"/>
                <a:cs typeface="Calibri"/>
              </a:rPr>
              <a:t>In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Query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30" dirty="0">
                <a:latin typeface="Calibri"/>
                <a:cs typeface="Calibri"/>
              </a:rPr>
              <a:t>Editor,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replace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SELECT</a:t>
            </a:r>
            <a:r>
              <a:rPr sz="1600" spc="-590" dirty="0">
                <a:latin typeface="Courier New"/>
                <a:cs typeface="Courier New"/>
              </a:rPr>
              <a:t> </a:t>
            </a:r>
            <a:r>
              <a:rPr sz="1600" spc="-15" dirty="0">
                <a:latin typeface="Calibri"/>
                <a:cs typeface="Calibri"/>
              </a:rPr>
              <a:t>statement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with 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following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statement: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00200" y="1981200"/>
            <a:ext cx="7010400" cy="129413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BusinessEntityID,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B.SalesYTD,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B.SalesLastYear</a:t>
            </a:r>
            <a:endParaRPr sz="1400">
              <a:latin typeface="Courier New"/>
              <a:cs typeface="Courier New"/>
            </a:endParaRPr>
          </a:p>
          <a:p>
            <a:pPr marL="91440" marR="4037329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10" dirty="0">
                <a:latin typeface="Courier New"/>
                <a:cs typeface="Courier New"/>
              </a:rPr>
              <a:t> Sales.SalesPerson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A 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JOIN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Sales.SalesTerritory</a:t>
            </a:r>
            <a:r>
              <a:rPr sz="1400" spc="-6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B</a:t>
            </a:r>
            <a:endParaRPr sz="1400">
              <a:latin typeface="Courier New"/>
              <a:cs typeface="Courier New"/>
            </a:endParaRPr>
          </a:p>
          <a:p>
            <a:pPr marL="91440" marR="3505200">
              <a:lnSpc>
                <a:spcPts val="2020"/>
              </a:lnSpc>
              <a:spcBef>
                <a:spcPts val="120"/>
              </a:spcBef>
            </a:pPr>
            <a:r>
              <a:rPr sz="1400" spc="-5" dirty="0">
                <a:latin typeface="Courier New"/>
                <a:cs typeface="Courier New"/>
              </a:rPr>
              <a:t>ON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A.TerritoryID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B.TerritoryID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WHERE</a:t>
            </a:r>
            <a:r>
              <a:rPr sz="1400" spc="-10" dirty="0">
                <a:latin typeface="Courier New"/>
                <a:cs typeface="Courier New"/>
              </a:rPr>
              <a:t> B.Name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@territory;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02144" y="3570668"/>
            <a:ext cx="640715" cy="904240"/>
            <a:chOff x="902144" y="3570668"/>
            <a:chExt cx="640715" cy="904240"/>
          </a:xfrm>
        </p:grpSpPr>
        <p:sp>
          <p:nvSpPr>
            <p:cNvPr id="16" name="object 16"/>
            <p:cNvSpPr/>
            <p:nvPr/>
          </p:nvSpPr>
          <p:spPr>
            <a:xfrm>
              <a:off x="915162" y="3583685"/>
              <a:ext cx="614680" cy="878205"/>
            </a:xfrm>
            <a:custGeom>
              <a:avLst/>
              <a:gdLst/>
              <a:ahLst/>
              <a:cxnLst/>
              <a:rect l="l" t="t" r="r" b="b"/>
              <a:pathLst>
                <a:path w="614680" h="878204">
                  <a:moveTo>
                    <a:pt x="614172" y="0"/>
                  </a:moveTo>
                  <a:lnTo>
                    <a:pt x="307086" y="307086"/>
                  </a:lnTo>
                  <a:lnTo>
                    <a:pt x="0" y="0"/>
                  </a:lnTo>
                  <a:lnTo>
                    <a:pt x="0" y="570738"/>
                  </a:lnTo>
                  <a:lnTo>
                    <a:pt x="307086" y="877824"/>
                  </a:lnTo>
                  <a:lnTo>
                    <a:pt x="614172" y="570738"/>
                  </a:lnTo>
                  <a:lnTo>
                    <a:pt x="614172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5162" y="3583685"/>
              <a:ext cx="614680" cy="878205"/>
            </a:xfrm>
            <a:custGeom>
              <a:avLst/>
              <a:gdLst/>
              <a:ahLst/>
              <a:cxnLst/>
              <a:rect l="l" t="t" r="r" b="b"/>
              <a:pathLst>
                <a:path w="614680" h="878204">
                  <a:moveTo>
                    <a:pt x="614172" y="0"/>
                  </a:moveTo>
                  <a:lnTo>
                    <a:pt x="614172" y="570738"/>
                  </a:lnTo>
                  <a:lnTo>
                    <a:pt x="307086" y="877824"/>
                  </a:lnTo>
                  <a:lnTo>
                    <a:pt x="0" y="570738"/>
                  </a:lnTo>
                  <a:lnTo>
                    <a:pt x="0" y="0"/>
                  </a:lnTo>
                  <a:lnTo>
                    <a:pt x="307086" y="307086"/>
                  </a:lnTo>
                  <a:lnTo>
                    <a:pt x="614172" y="0"/>
                  </a:lnTo>
                  <a:close/>
                </a:path>
              </a:pathLst>
            </a:custGeom>
            <a:ln w="25908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93114" y="3846067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29333" y="3583685"/>
            <a:ext cx="7082155" cy="570230"/>
          </a:xfrm>
          <a:custGeom>
            <a:avLst/>
            <a:gdLst/>
            <a:ahLst/>
            <a:cxnLst/>
            <a:rect l="l" t="t" r="r" b="b"/>
            <a:pathLst>
              <a:path w="7082155" h="570229">
                <a:moveTo>
                  <a:pt x="7082028" y="94995"/>
                </a:moveTo>
                <a:lnTo>
                  <a:pt x="7082028" y="474979"/>
                </a:lnTo>
                <a:lnTo>
                  <a:pt x="7074560" y="511950"/>
                </a:lnTo>
                <a:lnTo>
                  <a:pt x="7054199" y="542147"/>
                </a:lnTo>
                <a:lnTo>
                  <a:pt x="7024002" y="562508"/>
                </a:lnTo>
                <a:lnTo>
                  <a:pt x="6987032" y="569975"/>
                </a:lnTo>
                <a:lnTo>
                  <a:pt x="0" y="569975"/>
                </a:lnTo>
                <a:lnTo>
                  <a:pt x="0" y="0"/>
                </a:lnTo>
                <a:lnTo>
                  <a:pt x="6987032" y="0"/>
                </a:lnTo>
                <a:lnTo>
                  <a:pt x="7024002" y="7467"/>
                </a:lnTo>
                <a:lnTo>
                  <a:pt x="7054199" y="27828"/>
                </a:lnTo>
                <a:lnTo>
                  <a:pt x="7074560" y="58025"/>
                </a:lnTo>
                <a:lnTo>
                  <a:pt x="7082028" y="94995"/>
                </a:lnTo>
                <a:close/>
              </a:path>
            </a:pathLst>
          </a:custGeom>
          <a:ln w="25908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630172" y="3599129"/>
            <a:ext cx="6717665" cy="492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ts val="1835"/>
              </a:lnSpc>
              <a:spcBef>
                <a:spcPts val="95"/>
              </a:spcBef>
              <a:buChar char="•"/>
              <a:tabLst>
                <a:tab pos="185420" algn="l"/>
              </a:tabLst>
            </a:pPr>
            <a:r>
              <a:rPr sz="1600" spc="-75" dirty="0">
                <a:latin typeface="Calibri"/>
                <a:cs typeface="Calibri"/>
              </a:rPr>
              <a:t>To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test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syntax,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on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Query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menu,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click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Parse</a:t>
            </a:r>
            <a:r>
              <a:rPr sz="1600" spc="-15" dirty="0">
                <a:latin typeface="Calibri"/>
                <a:cs typeface="Calibri"/>
              </a:rPr>
              <a:t>.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If an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error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message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endParaRPr sz="1600">
              <a:latin typeface="Calibri"/>
              <a:cs typeface="Calibri"/>
            </a:endParaRPr>
          </a:p>
          <a:p>
            <a:pPr marL="184785">
              <a:lnSpc>
                <a:spcPts val="1835"/>
              </a:lnSpc>
            </a:pPr>
            <a:r>
              <a:rPr sz="1600" spc="-10" dirty="0">
                <a:latin typeface="Calibri"/>
                <a:cs typeface="Calibri"/>
              </a:rPr>
              <a:t>returned,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compare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statements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with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information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correct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needed.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02144" y="4235132"/>
            <a:ext cx="640715" cy="904240"/>
            <a:chOff x="902144" y="4235132"/>
            <a:chExt cx="640715" cy="904240"/>
          </a:xfrm>
        </p:grpSpPr>
        <p:sp>
          <p:nvSpPr>
            <p:cNvPr id="22" name="object 22"/>
            <p:cNvSpPr/>
            <p:nvPr/>
          </p:nvSpPr>
          <p:spPr>
            <a:xfrm>
              <a:off x="915162" y="4248150"/>
              <a:ext cx="614680" cy="878205"/>
            </a:xfrm>
            <a:custGeom>
              <a:avLst/>
              <a:gdLst/>
              <a:ahLst/>
              <a:cxnLst/>
              <a:rect l="l" t="t" r="r" b="b"/>
              <a:pathLst>
                <a:path w="614680" h="878204">
                  <a:moveTo>
                    <a:pt x="614172" y="0"/>
                  </a:moveTo>
                  <a:lnTo>
                    <a:pt x="307086" y="307086"/>
                  </a:lnTo>
                  <a:lnTo>
                    <a:pt x="0" y="0"/>
                  </a:lnTo>
                  <a:lnTo>
                    <a:pt x="0" y="570738"/>
                  </a:lnTo>
                  <a:lnTo>
                    <a:pt x="307086" y="877824"/>
                  </a:lnTo>
                  <a:lnTo>
                    <a:pt x="614172" y="570738"/>
                  </a:lnTo>
                  <a:lnTo>
                    <a:pt x="614172" y="0"/>
                  </a:lnTo>
                  <a:close/>
                </a:path>
              </a:pathLst>
            </a:custGeom>
            <a:solidFill>
              <a:srgbClr val="566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15162" y="4248150"/>
              <a:ext cx="614680" cy="878205"/>
            </a:xfrm>
            <a:custGeom>
              <a:avLst/>
              <a:gdLst/>
              <a:ahLst/>
              <a:cxnLst/>
              <a:rect l="l" t="t" r="r" b="b"/>
              <a:pathLst>
                <a:path w="614680" h="878204">
                  <a:moveTo>
                    <a:pt x="614172" y="0"/>
                  </a:moveTo>
                  <a:lnTo>
                    <a:pt x="614172" y="570738"/>
                  </a:lnTo>
                  <a:lnTo>
                    <a:pt x="307086" y="877824"/>
                  </a:lnTo>
                  <a:lnTo>
                    <a:pt x="0" y="570738"/>
                  </a:lnTo>
                  <a:lnTo>
                    <a:pt x="0" y="0"/>
                  </a:lnTo>
                  <a:lnTo>
                    <a:pt x="307086" y="307086"/>
                  </a:lnTo>
                  <a:lnTo>
                    <a:pt x="614172" y="0"/>
                  </a:lnTo>
                  <a:close/>
                </a:path>
              </a:pathLst>
            </a:custGeom>
            <a:ln w="25908">
              <a:solidFill>
                <a:srgbClr val="5667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93114" y="4511167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529333" y="4248150"/>
            <a:ext cx="7082155" cy="570230"/>
          </a:xfrm>
          <a:custGeom>
            <a:avLst/>
            <a:gdLst/>
            <a:ahLst/>
            <a:cxnLst/>
            <a:rect l="l" t="t" r="r" b="b"/>
            <a:pathLst>
              <a:path w="7082155" h="570229">
                <a:moveTo>
                  <a:pt x="7082028" y="94995"/>
                </a:moveTo>
                <a:lnTo>
                  <a:pt x="7082028" y="474979"/>
                </a:lnTo>
                <a:lnTo>
                  <a:pt x="7074560" y="511950"/>
                </a:lnTo>
                <a:lnTo>
                  <a:pt x="7054199" y="542147"/>
                </a:lnTo>
                <a:lnTo>
                  <a:pt x="7024002" y="562508"/>
                </a:lnTo>
                <a:lnTo>
                  <a:pt x="6987032" y="569975"/>
                </a:lnTo>
                <a:lnTo>
                  <a:pt x="0" y="569975"/>
                </a:lnTo>
                <a:lnTo>
                  <a:pt x="0" y="0"/>
                </a:lnTo>
                <a:lnTo>
                  <a:pt x="6987032" y="0"/>
                </a:lnTo>
                <a:lnTo>
                  <a:pt x="7024002" y="7467"/>
                </a:lnTo>
                <a:lnTo>
                  <a:pt x="7054199" y="27828"/>
                </a:lnTo>
                <a:lnTo>
                  <a:pt x="7074560" y="58025"/>
                </a:lnTo>
                <a:lnTo>
                  <a:pt x="7082028" y="94995"/>
                </a:lnTo>
                <a:close/>
              </a:path>
            </a:pathLst>
          </a:custGeom>
          <a:ln w="25908">
            <a:solidFill>
              <a:srgbClr val="566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630172" y="4263974"/>
            <a:ext cx="6702425" cy="492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ts val="1835"/>
              </a:lnSpc>
              <a:spcBef>
                <a:spcPts val="95"/>
              </a:spcBef>
              <a:buChar char="•"/>
              <a:tabLst>
                <a:tab pos="185420" algn="l"/>
              </a:tabLst>
            </a:pPr>
            <a:r>
              <a:rPr sz="1600" spc="-75" dirty="0">
                <a:latin typeface="Calibri"/>
                <a:cs typeface="Calibri"/>
              </a:rPr>
              <a:t>To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create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procedure,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from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Query</a:t>
            </a:r>
            <a:r>
              <a:rPr sz="1600" b="1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menu,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click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Execute</a:t>
            </a:r>
            <a:r>
              <a:rPr sz="1600" spc="-15" dirty="0">
                <a:latin typeface="Calibri"/>
                <a:cs typeface="Calibri"/>
              </a:rPr>
              <a:t>.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procedure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endParaRPr sz="1600">
              <a:latin typeface="Calibri"/>
              <a:cs typeface="Calibri"/>
            </a:endParaRPr>
          </a:p>
          <a:p>
            <a:pPr marL="184785">
              <a:lnSpc>
                <a:spcPts val="1835"/>
              </a:lnSpc>
            </a:pPr>
            <a:r>
              <a:rPr sz="1600" spc="-15" dirty="0">
                <a:latin typeface="Calibri"/>
                <a:cs typeface="Calibri"/>
              </a:rPr>
              <a:t>created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as an object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 the </a:t>
            </a:r>
            <a:r>
              <a:rPr sz="1600" spc="-10" dirty="0">
                <a:latin typeface="Calibri"/>
                <a:cs typeface="Calibri"/>
              </a:rPr>
              <a:t>database.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02144" y="4899596"/>
            <a:ext cx="640715" cy="904240"/>
            <a:chOff x="902144" y="4899596"/>
            <a:chExt cx="640715" cy="904240"/>
          </a:xfrm>
        </p:grpSpPr>
        <p:sp>
          <p:nvSpPr>
            <p:cNvPr id="28" name="object 28"/>
            <p:cNvSpPr/>
            <p:nvPr/>
          </p:nvSpPr>
          <p:spPr>
            <a:xfrm>
              <a:off x="915162" y="4912614"/>
              <a:ext cx="614680" cy="878205"/>
            </a:xfrm>
            <a:custGeom>
              <a:avLst/>
              <a:gdLst/>
              <a:ahLst/>
              <a:cxnLst/>
              <a:rect l="l" t="t" r="r" b="b"/>
              <a:pathLst>
                <a:path w="614680" h="878204">
                  <a:moveTo>
                    <a:pt x="614172" y="0"/>
                  </a:moveTo>
                  <a:lnTo>
                    <a:pt x="307086" y="307086"/>
                  </a:lnTo>
                  <a:lnTo>
                    <a:pt x="0" y="0"/>
                  </a:lnTo>
                  <a:lnTo>
                    <a:pt x="0" y="570738"/>
                  </a:lnTo>
                  <a:lnTo>
                    <a:pt x="307086" y="877824"/>
                  </a:lnTo>
                  <a:lnTo>
                    <a:pt x="614172" y="570738"/>
                  </a:lnTo>
                  <a:lnTo>
                    <a:pt x="614172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5162" y="4912614"/>
              <a:ext cx="614680" cy="878205"/>
            </a:xfrm>
            <a:custGeom>
              <a:avLst/>
              <a:gdLst/>
              <a:ahLst/>
              <a:cxnLst/>
              <a:rect l="l" t="t" r="r" b="b"/>
              <a:pathLst>
                <a:path w="614680" h="878204">
                  <a:moveTo>
                    <a:pt x="614172" y="0"/>
                  </a:moveTo>
                  <a:lnTo>
                    <a:pt x="614172" y="570738"/>
                  </a:lnTo>
                  <a:lnTo>
                    <a:pt x="307086" y="877824"/>
                  </a:lnTo>
                  <a:lnTo>
                    <a:pt x="0" y="570738"/>
                  </a:lnTo>
                  <a:lnTo>
                    <a:pt x="0" y="0"/>
                  </a:lnTo>
                  <a:lnTo>
                    <a:pt x="307086" y="307086"/>
                  </a:lnTo>
                  <a:lnTo>
                    <a:pt x="614172" y="0"/>
                  </a:lnTo>
                  <a:close/>
                </a:path>
              </a:pathLst>
            </a:custGeom>
            <a:ln w="25908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93114" y="5175884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29333" y="4912614"/>
            <a:ext cx="7082155" cy="571500"/>
          </a:xfrm>
          <a:custGeom>
            <a:avLst/>
            <a:gdLst/>
            <a:ahLst/>
            <a:cxnLst/>
            <a:rect l="l" t="t" r="r" b="b"/>
            <a:pathLst>
              <a:path w="7082155" h="571500">
                <a:moveTo>
                  <a:pt x="7082028" y="95250"/>
                </a:moveTo>
                <a:lnTo>
                  <a:pt x="7082028" y="476250"/>
                </a:lnTo>
                <a:lnTo>
                  <a:pt x="7074538" y="513314"/>
                </a:lnTo>
                <a:lnTo>
                  <a:pt x="7054119" y="543591"/>
                </a:lnTo>
                <a:lnTo>
                  <a:pt x="7023842" y="564010"/>
                </a:lnTo>
                <a:lnTo>
                  <a:pt x="6986778" y="571500"/>
                </a:lnTo>
                <a:lnTo>
                  <a:pt x="0" y="571500"/>
                </a:lnTo>
                <a:lnTo>
                  <a:pt x="0" y="0"/>
                </a:lnTo>
                <a:lnTo>
                  <a:pt x="6986778" y="0"/>
                </a:lnTo>
                <a:lnTo>
                  <a:pt x="7023842" y="7489"/>
                </a:lnTo>
                <a:lnTo>
                  <a:pt x="7054119" y="27908"/>
                </a:lnTo>
                <a:lnTo>
                  <a:pt x="7074538" y="58185"/>
                </a:lnTo>
                <a:lnTo>
                  <a:pt x="7082028" y="95250"/>
                </a:lnTo>
                <a:close/>
              </a:path>
            </a:pathLst>
          </a:custGeom>
          <a:ln w="25908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630172" y="4929378"/>
            <a:ext cx="6828790" cy="4914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84785" marR="5080" indent="-172720">
              <a:lnSpc>
                <a:spcPts val="1750"/>
              </a:lnSpc>
              <a:spcBef>
                <a:spcPts val="295"/>
              </a:spcBef>
              <a:buChar char="•"/>
              <a:tabLst>
                <a:tab pos="185420" algn="l"/>
              </a:tabLst>
            </a:pPr>
            <a:r>
              <a:rPr sz="1600" spc="-75" dirty="0">
                <a:latin typeface="Calibri"/>
                <a:cs typeface="Calibri"/>
              </a:rPr>
              <a:t>To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procedure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listed</a:t>
            </a:r>
            <a:r>
              <a:rPr sz="1600" spc="-5" dirty="0">
                <a:latin typeface="Calibri"/>
                <a:cs typeface="Calibri"/>
              </a:rPr>
              <a:t> in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Object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Explorer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right-click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Stored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Procedures</a:t>
            </a:r>
            <a:r>
              <a:rPr sz="1600" b="1" spc="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select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Refresh</a:t>
            </a:r>
            <a:r>
              <a:rPr sz="1600" spc="-15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60</a:t>
            </a:fld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7231" y="294386"/>
            <a:ext cx="7192416" cy="3536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96517"/>
            <a:ext cx="79394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Object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Explorer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84932" y="1752600"/>
            <a:ext cx="3592068" cy="320040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902144" y="5169344"/>
            <a:ext cx="648335" cy="915035"/>
            <a:chOff x="902144" y="5169344"/>
            <a:chExt cx="648335" cy="915035"/>
          </a:xfrm>
        </p:grpSpPr>
        <p:sp>
          <p:nvSpPr>
            <p:cNvPr id="11" name="object 11"/>
            <p:cNvSpPr/>
            <p:nvPr/>
          </p:nvSpPr>
          <p:spPr>
            <a:xfrm>
              <a:off x="915162" y="5182362"/>
              <a:ext cx="622300" cy="889000"/>
            </a:xfrm>
            <a:custGeom>
              <a:avLst/>
              <a:gdLst/>
              <a:ahLst/>
              <a:cxnLst/>
              <a:rect l="l" t="t" r="r" b="b"/>
              <a:pathLst>
                <a:path w="622300" h="889000">
                  <a:moveTo>
                    <a:pt x="621791" y="0"/>
                  </a:moveTo>
                  <a:lnTo>
                    <a:pt x="310895" y="310896"/>
                  </a:lnTo>
                  <a:lnTo>
                    <a:pt x="0" y="0"/>
                  </a:lnTo>
                  <a:lnTo>
                    <a:pt x="0" y="577596"/>
                  </a:lnTo>
                  <a:lnTo>
                    <a:pt x="310895" y="888491"/>
                  </a:lnTo>
                  <a:lnTo>
                    <a:pt x="621791" y="577596"/>
                  </a:lnTo>
                  <a:lnTo>
                    <a:pt x="62179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5162" y="5182362"/>
              <a:ext cx="622300" cy="889000"/>
            </a:xfrm>
            <a:custGeom>
              <a:avLst/>
              <a:gdLst/>
              <a:ahLst/>
              <a:cxnLst/>
              <a:rect l="l" t="t" r="r" b="b"/>
              <a:pathLst>
                <a:path w="622300" h="889000">
                  <a:moveTo>
                    <a:pt x="621791" y="0"/>
                  </a:moveTo>
                  <a:lnTo>
                    <a:pt x="621791" y="577596"/>
                  </a:lnTo>
                  <a:lnTo>
                    <a:pt x="310895" y="888491"/>
                  </a:lnTo>
                  <a:lnTo>
                    <a:pt x="0" y="577596"/>
                  </a:lnTo>
                  <a:lnTo>
                    <a:pt x="0" y="0"/>
                  </a:lnTo>
                  <a:lnTo>
                    <a:pt x="310895" y="310896"/>
                  </a:lnTo>
                  <a:lnTo>
                    <a:pt x="621791" y="0"/>
                  </a:lnTo>
                  <a:close/>
                </a:path>
              </a:pathLst>
            </a:custGeom>
            <a:ln w="25908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85494" y="5455107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36953" y="5182361"/>
            <a:ext cx="7074534" cy="577850"/>
          </a:xfrm>
          <a:custGeom>
            <a:avLst/>
            <a:gdLst/>
            <a:ahLst/>
            <a:cxnLst/>
            <a:rect l="l" t="t" r="r" b="b"/>
            <a:pathLst>
              <a:path w="7074534" h="577850">
                <a:moveTo>
                  <a:pt x="7074408" y="96265"/>
                </a:moveTo>
                <a:lnTo>
                  <a:pt x="7074408" y="481330"/>
                </a:lnTo>
                <a:lnTo>
                  <a:pt x="7066849" y="518799"/>
                </a:lnTo>
                <a:lnTo>
                  <a:pt x="7046229" y="549398"/>
                </a:lnTo>
                <a:lnTo>
                  <a:pt x="7015632" y="570030"/>
                </a:lnTo>
                <a:lnTo>
                  <a:pt x="6978141" y="577596"/>
                </a:lnTo>
                <a:lnTo>
                  <a:pt x="0" y="577596"/>
                </a:lnTo>
                <a:lnTo>
                  <a:pt x="0" y="0"/>
                </a:lnTo>
                <a:lnTo>
                  <a:pt x="6978141" y="0"/>
                </a:lnTo>
                <a:lnTo>
                  <a:pt x="7015632" y="7558"/>
                </a:lnTo>
                <a:lnTo>
                  <a:pt x="7046229" y="28178"/>
                </a:lnTo>
                <a:lnTo>
                  <a:pt x="7066849" y="58775"/>
                </a:lnTo>
                <a:lnTo>
                  <a:pt x="7074408" y="96265"/>
                </a:lnTo>
                <a:close/>
              </a:path>
            </a:pathLst>
          </a:custGeom>
          <a:ln w="25908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37538" y="5199379"/>
            <a:ext cx="6744970" cy="494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ts val="1850"/>
              </a:lnSpc>
              <a:spcBef>
                <a:spcPts val="95"/>
              </a:spcBef>
              <a:buChar char="•"/>
              <a:tabLst>
                <a:tab pos="185420" algn="l"/>
              </a:tabLst>
            </a:pPr>
            <a:r>
              <a:rPr sz="1600" spc="-75" dirty="0">
                <a:latin typeface="Calibri"/>
                <a:cs typeface="Calibri"/>
              </a:rPr>
              <a:t>To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run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procedure,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Object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Explorer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right-click 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stored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procedure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name</a:t>
            </a:r>
            <a:endParaRPr sz="1600">
              <a:latin typeface="Calibri"/>
              <a:cs typeface="Calibri"/>
            </a:endParaRPr>
          </a:p>
          <a:p>
            <a:pPr marL="184785">
              <a:lnSpc>
                <a:spcPts val="1850"/>
              </a:lnSpc>
            </a:pPr>
            <a:r>
              <a:rPr sz="1600" spc="-5" dirty="0">
                <a:latin typeface="Courier New"/>
                <a:cs typeface="Courier New"/>
              </a:rPr>
              <a:t>uspGetTotals</a:t>
            </a:r>
            <a:r>
              <a:rPr sz="1600" spc="-60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select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Execute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Stored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Procedure</a:t>
            </a:r>
            <a:r>
              <a:rPr sz="1600" spc="-10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02144" y="5728652"/>
            <a:ext cx="648335" cy="915035"/>
            <a:chOff x="902144" y="5728652"/>
            <a:chExt cx="648335" cy="915035"/>
          </a:xfrm>
        </p:grpSpPr>
        <p:sp>
          <p:nvSpPr>
            <p:cNvPr id="17" name="object 17"/>
            <p:cNvSpPr/>
            <p:nvPr/>
          </p:nvSpPr>
          <p:spPr>
            <a:xfrm>
              <a:off x="915162" y="5741670"/>
              <a:ext cx="622300" cy="889000"/>
            </a:xfrm>
            <a:custGeom>
              <a:avLst/>
              <a:gdLst/>
              <a:ahLst/>
              <a:cxnLst/>
              <a:rect l="l" t="t" r="r" b="b"/>
              <a:pathLst>
                <a:path w="622300" h="889000">
                  <a:moveTo>
                    <a:pt x="621791" y="0"/>
                  </a:moveTo>
                  <a:lnTo>
                    <a:pt x="310895" y="310895"/>
                  </a:lnTo>
                  <a:lnTo>
                    <a:pt x="0" y="0"/>
                  </a:lnTo>
                  <a:lnTo>
                    <a:pt x="0" y="577595"/>
                  </a:lnTo>
                  <a:lnTo>
                    <a:pt x="310895" y="888491"/>
                  </a:lnTo>
                  <a:lnTo>
                    <a:pt x="621791" y="577595"/>
                  </a:lnTo>
                  <a:lnTo>
                    <a:pt x="621791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5162" y="5741670"/>
              <a:ext cx="622300" cy="889000"/>
            </a:xfrm>
            <a:custGeom>
              <a:avLst/>
              <a:gdLst/>
              <a:ahLst/>
              <a:cxnLst/>
              <a:rect l="l" t="t" r="r" b="b"/>
              <a:pathLst>
                <a:path w="622300" h="889000">
                  <a:moveTo>
                    <a:pt x="621791" y="0"/>
                  </a:moveTo>
                  <a:lnTo>
                    <a:pt x="621791" y="577595"/>
                  </a:lnTo>
                  <a:lnTo>
                    <a:pt x="310895" y="888491"/>
                  </a:lnTo>
                  <a:lnTo>
                    <a:pt x="0" y="577595"/>
                  </a:lnTo>
                  <a:lnTo>
                    <a:pt x="0" y="0"/>
                  </a:lnTo>
                  <a:lnTo>
                    <a:pt x="310895" y="310895"/>
                  </a:lnTo>
                  <a:lnTo>
                    <a:pt x="621791" y="0"/>
                  </a:lnTo>
                  <a:close/>
                </a:path>
              </a:pathLst>
            </a:custGeom>
            <a:ln w="25908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91590" y="6014110"/>
            <a:ext cx="254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36953" y="5756909"/>
            <a:ext cx="7074534" cy="576580"/>
          </a:xfrm>
          <a:custGeom>
            <a:avLst/>
            <a:gdLst/>
            <a:ahLst/>
            <a:cxnLst/>
            <a:rect l="l" t="t" r="r" b="b"/>
            <a:pathLst>
              <a:path w="7074534" h="576579">
                <a:moveTo>
                  <a:pt x="7074408" y="96011"/>
                </a:moveTo>
                <a:lnTo>
                  <a:pt x="7074408" y="480059"/>
                </a:lnTo>
                <a:lnTo>
                  <a:pt x="7066871" y="517430"/>
                </a:lnTo>
                <a:lnTo>
                  <a:pt x="7046309" y="547949"/>
                </a:lnTo>
                <a:lnTo>
                  <a:pt x="7015793" y="568526"/>
                </a:lnTo>
                <a:lnTo>
                  <a:pt x="6978396" y="576071"/>
                </a:lnTo>
                <a:lnTo>
                  <a:pt x="0" y="576071"/>
                </a:lnTo>
                <a:lnTo>
                  <a:pt x="0" y="0"/>
                </a:lnTo>
                <a:lnTo>
                  <a:pt x="6978396" y="0"/>
                </a:lnTo>
                <a:lnTo>
                  <a:pt x="7015793" y="7545"/>
                </a:lnTo>
                <a:lnTo>
                  <a:pt x="7046309" y="28122"/>
                </a:lnTo>
                <a:lnTo>
                  <a:pt x="7066871" y="58641"/>
                </a:lnTo>
                <a:lnTo>
                  <a:pt x="7074408" y="96011"/>
                </a:lnTo>
                <a:close/>
              </a:path>
            </a:pathLst>
          </a:custGeom>
          <a:ln w="25907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637538" y="5773318"/>
            <a:ext cx="6087745" cy="49466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84785" marR="5080" indent="-172720">
              <a:lnSpc>
                <a:spcPts val="1780"/>
              </a:lnSpc>
              <a:spcBef>
                <a:spcPts val="270"/>
              </a:spcBef>
              <a:buChar char="•"/>
              <a:tabLst>
                <a:tab pos="185420" algn="l"/>
              </a:tabLst>
            </a:pPr>
            <a:r>
              <a:rPr sz="1600" spc="-5" dirty="0">
                <a:latin typeface="Calibri"/>
                <a:cs typeface="Calibri"/>
              </a:rPr>
              <a:t>In 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Execute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Procedure</a:t>
            </a:r>
            <a:r>
              <a:rPr sz="1600" b="1" spc="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window,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enter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Northwest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value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parameter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@territory</a:t>
            </a:r>
            <a:r>
              <a:rPr sz="1600" spc="-5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61</a:t>
            </a:fld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9916" y="294386"/>
            <a:ext cx="6242151" cy="3536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22960" y="4259579"/>
            <a:ext cx="7635240" cy="61722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sp_helptext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'&lt;procedure_name&gt;‘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9911" y="3730752"/>
            <a:ext cx="1054608" cy="38709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9740" y="1096517"/>
            <a:ext cx="7947025" cy="2936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9652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definition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sp_helptext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system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procedure.</a:t>
            </a:r>
            <a:endParaRPr sz="1800">
              <a:latin typeface="Calibri"/>
              <a:cs typeface="Calibri"/>
            </a:endParaRPr>
          </a:p>
          <a:p>
            <a:pPr marL="354330" marR="8890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8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view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definition,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specify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parameter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executing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sp_helptext.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definition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form</a:t>
            </a:r>
            <a:r>
              <a:rPr sz="1800" spc="-5" dirty="0">
                <a:latin typeface="Calibri"/>
                <a:cs typeface="Calibri"/>
              </a:rPr>
              <a:t> 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Transact-SQL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statements.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Transact-SQL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statements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definition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include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CREATE</a:t>
            </a:r>
            <a:endParaRPr sz="1800">
              <a:latin typeface="Courier New"/>
              <a:cs typeface="Courier New"/>
            </a:endParaRPr>
          </a:p>
          <a:p>
            <a:pPr marL="354330" marR="5080">
              <a:lnSpc>
                <a:spcPts val="2230"/>
              </a:lnSpc>
              <a:spcBef>
                <a:spcPts val="20"/>
              </a:spcBef>
            </a:pPr>
            <a:r>
              <a:rPr sz="1800" spc="-5" dirty="0">
                <a:latin typeface="Courier New"/>
                <a:cs typeface="Courier New"/>
              </a:rPr>
              <a:t>PROCEDUR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ell as the </a:t>
            </a:r>
            <a:r>
              <a:rPr sz="1800" spc="-5" dirty="0">
                <a:latin typeface="Calibri"/>
                <a:cs typeface="Calibri"/>
              </a:rPr>
              <a:t>SQ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fin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bod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 </a:t>
            </a:r>
            <a:r>
              <a:rPr sz="1800" spc="-10" dirty="0">
                <a:latin typeface="Calibri"/>
                <a:cs typeface="Calibri"/>
              </a:rPr>
              <a:t>procedure.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07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syntax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definition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  <a:p>
            <a:pPr marL="473709">
              <a:lnSpc>
                <a:spcPct val="100000"/>
              </a:lnSpc>
              <a:spcBef>
                <a:spcPts val="131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62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459740" y="4943602"/>
            <a:ext cx="7560309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ts val="2125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displays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5" dirty="0">
                <a:latin typeface="Calibri"/>
                <a:cs typeface="Calibri"/>
              </a:rPr>
              <a:t>definition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named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</a:pPr>
            <a:r>
              <a:rPr sz="1800" b="1" spc="-10" dirty="0">
                <a:latin typeface="Courier New"/>
                <a:cs typeface="Courier New"/>
              </a:rPr>
              <a:t>uspGetTotals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8200" y="5618988"/>
            <a:ext cx="7635240" cy="61722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EXEC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sp_helptext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uspGetTotals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62380" y="81026"/>
            <a:ext cx="7181850" cy="688340"/>
            <a:chOff x="1162380" y="81026"/>
            <a:chExt cx="7181850" cy="68834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8450" y="81026"/>
              <a:ext cx="7175449" cy="3536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380" y="522477"/>
              <a:ext cx="154863" cy="2462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7437" y="520192"/>
              <a:ext cx="289940" cy="248792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5027" y="1062227"/>
            <a:ext cx="8161020" cy="69494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42899" y="1107694"/>
            <a:ext cx="716089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permissions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associated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procedure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stored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procedure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re-created.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5027" y="2510027"/>
            <a:ext cx="8161020" cy="694944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605027" y="1824227"/>
            <a:ext cx="8161020" cy="632460"/>
            <a:chOff x="605027" y="1824227"/>
            <a:chExt cx="8161020" cy="63246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027" y="1824227"/>
              <a:ext cx="8161020" cy="6324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751" y="1830323"/>
              <a:ext cx="8020811" cy="62636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62000" y="4183379"/>
            <a:ext cx="7635240" cy="103505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ALTER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PROCEDURE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&lt;procedure_name&gt;</a:t>
            </a:r>
            <a:endParaRPr sz="1400">
              <a:latin typeface="Courier New"/>
              <a:cs typeface="Courier New"/>
            </a:endParaRPr>
          </a:p>
          <a:p>
            <a:pPr marL="91440" marR="380936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@parameter</a:t>
            </a:r>
            <a:r>
              <a:rPr sz="1400" spc="2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&lt;data_type&gt;</a:t>
            </a:r>
            <a:r>
              <a:rPr sz="1400" spc="2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[</a:t>
            </a:r>
            <a:r>
              <a:rPr sz="1400" spc="2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OUTPUT</a:t>
            </a:r>
            <a:r>
              <a:rPr sz="1400" spc="2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]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[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WITH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ENCRYPTION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|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RECOMPILE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}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]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AS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&lt;sql_statement&gt;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58951" y="3654552"/>
            <a:ext cx="1054608" cy="38709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59740" y="2677795"/>
            <a:ext cx="6818630" cy="1278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p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 al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 the</a:t>
            </a:r>
            <a:r>
              <a:rPr sz="1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ALTE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R</a:t>
            </a:r>
            <a:r>
              <a:rPr sz="1800" spc="-6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PROCEDUR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800" spc="-7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syntax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modify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as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  <a:p>
            <a:pPr marL="412115">
              <a:lnSpc>
                <a:spcPct val="100000"/>
              </a:lnSpc>
              <a:spcBef>
                <a:spcPts val="68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63</a:t>
            </a:fld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764844" y="5200650"/>
            <a:ext cx="813752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where,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ts val="2125"/>
              </a:lnSpc>
            </a:pPr>
            <a:r>
              <a:rPr sz="1800" spc="-5" dirty="0">
                <a:latin typeface="Courier New"/>
                <a:cs typeface="Courier New"/>
              </a:rPr>
              <a:t>ENCRYPTION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encrypts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definition.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RECOMPILE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indicates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compiled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run-time.</a:t>
            </a:r>
            <a:endParaRPr sz="1800">
              <a:latin typeface="Calibri"/>
              <a:cs typeface="Calibri"/>
            </a:endParaRPr>
          </a:p>
          <a:p>
            <a:pPr marL="243840" marR="5080">
              <a:lnSpc>
                <a:spcPts val="2230"/>
              </a:lnSpc>
              <a:spcBef>
                <a:spcPts val="15"/>
              </a:spcBef>
            </a:pPr>
            <a:r>
              <a:rPr sz="1800" spc="-10" dirty="0">
                <a:latin typeface="Courier New"/>
                <a:cs typeface="Courier New"/>
              </a:rPr>
              <a:t>sql_statement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Transact-SQL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statements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included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body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63764" y="81026"/>
            <a:ext cx="7180580" cy="688340"/>
            <a:chOff x="1163764" y="81026"/>
            <a:chExt cx="7180580" cy="68834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8450" y="81026"/>
              <a:ext cx="7175449" cy="3536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764" y="520192"/>
              <a:ext cx="463613" cy="24879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59740" y="999871"/>
            <a:ext cx="7632700" cy="8394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54330" marR="5080" indent="-342265">
              <a:lnSpc>
                <a:spcPct val="98300"/>
              </a:lnSpc>
              <a:spcBef>
                <a:spcPts val="13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modifies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definition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uspGetTotals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add a </a:t>
            </a:r>
            <a:r>
              <a:rPr sz="1800" spc="-5" dirty="0">
                <a:latin typeface="Calibri"/>
                <a:cs typeface="Calibri"/>
              </a:rPr>
              <a:t>new </a:t>
            </a:r>
            <a:r>
              <a:rPr sz="1800" spc="-10" dirty="0">
                <a:latin typeface="Calibri"/>
                <a:cs typeface="Calibri"/>
              </a:rPr>
              <a:t>column </a:t>
            </a:r>
            <a:r>
              <a:rPr sz="1800" b="1" spc="-5" dirty="0">
                <a:latin typeface="Courier New"/>
                <a:cs typeface="Courier New"/>
              </a:rPr>
              <a:t>CostYTD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be </a:t>
            </a:r>
            <a:r>
              <a:rPr sz="1800" spc="-10" dirty="0">
                <a:latin typeface="Calibri"/>
                <a:cs typeface="Calibri"/>
              </a:rPr>
              <a:t>retrieved </a:t>
            </a:r>
            <a:r>
              <a:rPr sz="1800" spc="-15" dirty="0">
                <a:latin typeface="Calibri"/>
                <a:cs typeface="Calibri"/>
              </a:rPr>
              <a:t>from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Sales.SalesTerritory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64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762000" y="2013204"/>
            <a:ext cx="7635240" cy="232727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ALTER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PROCEDURE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[dbo].[uspGetTotals]</a:t>
            </a:r>
            <a:endParaRPr sz="1400">
              <a:latin typeface="Courier New"/>
              <a:cs typeface="Courier New"/>
            </a:endParaRPr>
          </a:p>
          <a:p>
            <a:pPr marL="91440" marR="508698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@territory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varchar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40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endParaRPr sz="1400">
              <a:latin typeface="Courier New"/>
              <a:cs typeface="Courier New"/>
            </a:endParaRPr>
          </a:p>
          <a:p>
            <a:pPr marL="91440" marR="83121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SELECT BusinessEntityID, B.SalesYTD, B.CostYTD, B.SalesLastYear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10" dirty="0">
                <a:latin typeface="Courier New"/>
                <a:cs typeface="Courier New"/>
              </a:rPr>
              <a:t> Sales.SalesPerson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A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Courier New"/>
                <a:cs typeface="Courier New"/>
              </a:rPr>
              <a:t>JOIN</a:t>
            </a:r>
            <a:r>
              <a:rPr sz="1400" spc="-10" dirty="0">
                <a:latin typeface="Courier New"/>
                <a:cs typeface="Courier New"/>
              </a:rPr>
              <a:t> Sales.SalesTerritory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B</a:t>
            </a:r>
            <a:endParaRPr sz="1400">
              <a:latin typeface="Courier New"/>
              <a:cs typeface="Courier New"/>
            </a:endParaRPr>
          </a:p>
          <a:p>
            <a:pPr marL="91440" marR="413004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ON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A.TerritoryID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B.TerritoryID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WHERE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B.Name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@territory;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GO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73645" y="80772"/>
            <a:ext cx="7084695" cy="691515"/>
            <a:chOff x="1173645" y="80772"/>
            <a:chExt cx="7084695" cy="6915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645" y="80772"/>
              <a:ext cx="7084402" cy="3539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6426" y="520191"/>
              <a:ext cx="1622780" cy="251967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902208" y="1267967"/>
            <a:ext cx="7417434" cy="1191895"/>
            <a:chOff x="902208" y="1267967"/>
            <a:chExt cx="7417434" cy="1191895"/>
          </a:xfrm>
        </p:grpSpPr>
        <p:sp>
          <p:nvSpPr>
            <p:cNvPr id="11" name="object 11"/>
            <p:cNvSpPr/>
            <p:nvPr/>
          </p:nvSpPr>
          <p:spPr>
            <a:xfrm>
              <a:off x="915162" y="1690877"/>
              <a:ext cx="7391400" cy="756285"/>
            </a:xfrm>
            <a:custGeom>
              <a:avLst/>
              <a:gdLst/>
              <a:ahLst/>
              <a:cxnLst/>
              <a:rect l="l" t="t" r="r" b="b"/>
              <a:pathLst>
                <a:path w="7391400" h="756285">
                  <a:moveTo>
                    <a:pt x="0" y="755903"/>
                  </a:moveTo>
                  <a:lnTo>
                    <a:pt x="7391400" y="755903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755903"/>
                  </a:lnTo>
                  <a:close/>
                </a:path>
              </a:pathLst>
            </a:custGeom>
            <a:ln w="25907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02258" y="1280921"/>
              <a:ext cx="6652259" cy="885825"/>
            </a:xfrm>
            <a:custGeom>
              <a:avLst/>
              <a:gdLst/>
              <a:ahLst/>
              <a:cxnLst/>
              <a:rect l="l" t="t" r="r" b="b"/>
              <a:pathLst>
                <a:path w="6652259" h="885825">
                  <a:moveTo>
                    <a:pt x="6504685" y="0"/>
                  </a:moveTo>
                  <a:lnTo>
                    <a:pt x="147574" y="0"/>
                  </a:lnTo>
                  <a:lnTo>
                    <a:pt x="100917" y="7520"/>
                  </a:lnTo>
                  <a:lnTo>
                    <a:pt x="60405" y="28464"/>
                  </a:lnTo>
                  <a:lnTo>
                    <a:pt x="28464" y="60405"/>
                  </a:lnTo>
                  <a:lnTo>
                    <a:pt x="7520" y="100917"/>
                  </a:lnTo>
                  <a:lnTo>
                    <a:pt x="0" y="147574"/>
                  </a:lnTo>
                  <a:lnTo>
                    <a:pt x="0" y="737870"/>
                  </a:lnTo>
                  <a:lnTo>
                    <a:pt x="7520" y="784526"/>
                  </a:lnTo>
                  <a:lnTo>
                    <a:pt x="28464" y="825038"/>
                  </a:lnTo>
                  <a:lnTo>
                    <a:pt x="60405" y="856979"/>
                  </a:lnTo>
                  <a:lnTo>
                    <a:pt x="100917" y="877923"/>
                  </a:lnTo>
                  <a:lnTo>
                    <a:pt x="147574" y="885444"/>
                  </a:lnTo>
                  <a:lnTo>
                    <a:pt x="6504685" y="885444"/>
                  </a:lnTo>
                  <a:lnTo>
                    <a:pt x="6551342" y="877923"/>
                  </a:lnTo>
                  <a:lnTo>
                    <a:pt x="6591854" y="856979"/>
                  </a:lnTo>
                  <a:lnTo>
                    <a:pt x="6623795" y="825038"/>
                  </a:lnTo>
                  <a:lnTo>
                    <a:pt x="6644739" y="784526"/>
                  </a:lnTo>
                  <a:lnTo>
                    <a:pt x="6652259" y="737870"/>
                  </a:lnTo>
                  <a:lnTo>
                    <a:pt x="6652259" y="147574"/>
                  </a:lnTo>
                  <a:lnTo>
                    <a:pt x="6644739" y="100917"/>
                  </a:lnTo>
                  <a:lnTo>
                    <a:pt x="6623795" y="60405"/>
                  </a:lnTo>
                  <a:lnTo>
                    <a:pt x="6591854" y="28464"/>
                  </a:lnTo>
                  <a:lnTo>
                    <a:pt x="6551342" y="7520"/>
                  </a:lnTo>
                  <a:lnTo>
                    <a:pt x="6504685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2258" y="1280921"/>
              <a:ext cx="6652259" cy="885825"/>
            </a:xfrm>
            <a:custGeom>
              <a:avLst/>
              <a:gdLst/>
              <a:ahLst/>
              <a:cxnLst/>
              <a:rect l="l" t="t" r="r" b="b"/>
              <a:pathLst>
                <a:path w="6652259" h="885825">
                  <a:moveTo>
                    <a:pt x="0" y="147574"/>
                  </a:moveTo>
                  <a:lnTo>
                    <a:pt x="7520" y="100917"/>
                  </a:lnTo>
                  <a:lnTo>
                    <a:pt x="28464" y="60405"/>
                  </a:lnTo>
                  <a:lnTo>
                    <a:pt x="60405" y="28464"/>
                  </a:lnTo>
                  <a:lnTo>
                    <a:pt x="100917" y="7520"/>
                  </a:lnTo>
                  <a:lnTo>
                    <a:pt x="147574" y="0"/>
                  </a:lnTo>
                  <a:lnTo>
                    <a:pt x="6504685" y="0"/>
                  </a:lnTo>
                  <a:lnTo>
                    <a:pt x="6551342" y="7520"/>
                  </a:lnTo>
                  <a:lnTo>
                    <a:pt x="6591854" y="28464"/>
                  </a:lnTo>
                  <a:lnTo>
                    <a:pt x="6623795" y="60405"/>
                  </a:lnTo>
                  <a:lnTo>
                    <a:pt x="6644739" y="100917"/>
                  </a:lnTo>
                  <a:lnTo>
                    <a:pt x="6652259" y="147574"/>
                  </a:lnTo>
                  <a:lnTo>
                    <a:pt x="6652259" y="737870"/>
                  </a:lnTo>
                  <a:lnTo>
                    <a:pt x="6644739" y="784526"/>
                  </a:lnTo>
                  <a:lnTo>
                    <a:pt x="6623795" y="825038"/>
                  </a:lnTo>
                  <a:lnTo>
                    <a:pt x="6591854" y="856979"/>
                  </a:lnTo>
                  <a:lnTo>
                    <a:pt x="6551342" y="877923"/>
                  </a:lnTo>
                  <a:lnTo>
                    <a:pt x="6504685" y="885444"/>
                  </a:lnTo>
                  <a:lnTo>
                    <a:pt x="147574" y="885444"/>
                  </a:lnTo>
                  <a:lnTo>
                    <a:pt x="100917" y="877923"/>
                  </a:lnTo>
                  <a:lnTo>
                    <a:pt x="60405" y="856979"/>
                  </a:lnTo>
                  <a:lnTo>
                    <a:pt x="28464" y="825038"/>
                  </a:lnTo>
                  <a:lnTo>
                    <a:pt x="7520" y="784526"/>
                  </a:lnTo>
                  <a:lnTo>
                    <a:pt x="0" y="737870"/>
                  </a:lnTo>
                  <a:lnTo>
                    <a:pt x="0" y="14757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28063" y="1385062"/>
            <a:ext cx="6190615" cy="63754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ct val="93200"/>
              </a:lnSpc>
              <a:spcBef>
                <a:spcPts val="215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procedure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options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WITH</a:t>
            </a:r>
            <a:r>
              <a:rPr sz="14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ENCRYPTION </a:t>
            </a:r>
            <a:r>
              <a:rPr sz="1400" spc="-8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option, these options should also be included in the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ALTER PROCEDURE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statement.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02208" y="2593848"/>
            <a:ext cx="7417434" cy="1226820"/>
            <a:chOff x="902208" y="2593848"/>
            <a:chExt cx="7417434" cy="1226820"/>
          </a:xfrm>
        </p:grpSpPr>
        <p:sp>
          <p:nvSpPr>
            <p:cNvPr id="16" name="object 16"/>
            <p:cNvSpPr/>
            <p:nvPr/>
          </p:nvSpPr>
          <p:spPr>
            <a:xfrm>
              <a:off x="915162" y="3051810"/>
              <a:ext cx="7391400" cy="756285"/>
            </a:xfrm>
            <a:custGeom>
              <a:avLst/>
              <a:gdLst/>
              <a:ahLst/>
              <a:cxnLst/>
              <a:rect l="l" t="t" r="r" b="b"/>
              <a:pathLst>
                <a:path w="7391400" h="756285">
                  <a:moveTo>
                    <a:pt x="0" y="755903"/>
                  </a:moveTo>
                  <a:lnTo>
                    <a:pt x="7391400" y="755903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755903"/>
                  </a:lnTo>
                  <a:close/>
                </a:path>
              </a:pathLst>
            </a:custGeom>
            <a:ln w="25907">
              <a:solidFill>
                <a:srgbClr val="5F5B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5494" y="2606802"/>
              <a:ext cx="6753225" cy="885825"/>
            </a:xfrm>
            <a:custGeom>
              <a:avLst/>
              <a:gdLst/>
              <a:ahLst/>
              <a:cxnLst/>
              <a:rect l="l" t="t" r="r" b="b"/>
              <a:pathLst>
                <a:path w="6753225" h="885825">
                  <a:moveTo>
                    <a:pt x="6605270" y="0"/>
                  </a:moveTo>
                  <a:lnTo>
                    <a:pt x="147574" y="0"/>
                  </a:lnTo>
                  <a:lnTo>
                    <a:pt x="100917" y="7520"/>
                  </a:lnTo>
                  <a:lnTo>
                    <a:pt x="60405" y="28464"/>
                  </a:lnTo>
                  <a:lnTo>
                    <a:pt x="28464" y="60405"/>
                  </a:lnTo>
                  <a:lnTo>
                    <a:pt x="7520" y="100917"/>
                  </a:lnTo>
                  <a:lnTo>
                    <a:pt x="0" y="147574"/>
                  </a:lnTo>
                  <a:lnTo>
                    <a:pt x="0" y="737870"/>
                  </a:lnTo>
                  <a:lnTo>
                    <a:pt x="7520" y="784526"/>
                  </a:lnTo>
                  <a:lnTo>
                    <a:pt x="28464" y="825038"/>
                  </a:lnTo>
                  <a:lnTo>
                    <a:pt x="60405" y="856979"/>
                  </a:lnTo>
                  <a:lnTo>
                    <a:pt x="100917" y="877923"/>
                  </a:lnTo>
                  <a:lnTo>
                    <a:pt x="147574" y="885444"/>
                  </a:lnTo>
                  <a:lnTo>
                    <a:pt x="6605270" y="885444"/>
                  </a:lnTo>
                  <a:lnTo>
                    <a:pt x="6651926" y="877923"/>
                  </a:lnTo>
                  <a:lnTo>
                    <a:pt x="6692438" y="856979"/>
                  </a:lnTo>
                  <a:lnTo>
                    <a:pt x="6724379" y="825038"/>
                  </a:lnTo>
                  <a:lnTo>
                    <a:pt x="6745323" y="784526"/>
                  </a:lnTo>
                  <a:lnTo>
                    <a:pt x="6752844" y="737870"/>
                  </a:lnTo>
                  <a:lnTo>
                    <a:pt x="6752844" y="147574"/>
                  </a:lnTo>
                  <a:lnTo>
                    <a:pt x="6745323" y="100917"/>
                  </a:lnTo>
                  <a:lnTo>
                    <a:pt x="6724379" y="60405"/>
                  </a:lnTo>
                  <a:lnTo>
                    <a:pt x="6692438" y="28464"/>
                  </a:lnTo>
                  <a:lnTo>
                    <a:pt x="6651926" y="7520"/>
                  </a:lnTo>
                  <a:lnTo>
                    <a:pt x="6605270" y="0"/>
                  </a:lnTo>
                  <a:close/>
                </a:path>
              </a:pathLst>
            </a:custGeom>
            <a:solidFill>
              <a:srgbClr val="5F5B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85494" y="2606802"/>
              <a:ext cx="6753225" cy="885825"/>
            </a:xfrm>
            <a:custGeom>
              <a:avLst/>
              <a:gdLst/>
              <a:ahLst/>
              <a:cxnLst/>
              <a:rect l="l" t="t" r="r" b="b"/>
              <a:pathLst>
                <a:path w="6753225" h="885825">
                  <a:moveTo>
                    <a:pt x="0" y="147574"/>
                  </a:moveTo>
                  <a:lnTo>
                    <a:pt x="7520" y="100917"/>
                  </a:lnTo>
                  <a:lnTo>
                    <a:pt x="28464" y="60405"/>
                  </a:lnTo>
                  <a:lnTo>
                    <a:pt x="60405" y="28464"/>
                  </a:lnTo>
                  <a:lnTo>
                    <a:pt x="100917" y="7520"/>
                  </a:lnTo>
                  <a:lnTo>
                    <a:pt x="147574" y="0"/>
                  </a:lnTo>
                  <a:lnTo>
                    <a:pt x="6605270" y="0"/>
                  </a:lnTo>
                  <a:lnTo>
                    <a:pt x="6651926" y="7520"/>
                  </a:lnTo>
                  <a:lnTo>
                    <a:pt x="6692438" y="28464"/>
                  </a:lnTo>
                  <a:lnTo>
                    <a:pt x="6724379" y="60405"/>
                  </a:lnTo>
                  <a:lnTo>
                    <a:pt x="6745323" y="100917"/>
                  </a:lnTo>
                  <a:lnTo>
                    <a:pt x="6752844" y="147574"/>
                  </a:lnTo>
                  <a:lnTo>
                    <a:pt x="6752844" y="737870"/>
                  </a:lnTo>
                  <a:lnTo>
                    <a:pt x="6745323" y="784526"/>
                  </a:lnTo>
                  <a:lnTo>
                    <a:pt x="6724379" y="825038"/>
                  </a:lnTo>
                  <a:lnTo>
                    <a:pt x="6692438" y="856979"/>
                  </a:lnTo>
                  <a:lnTo>
                    <a:pt x="6651926" y="877923"/>
                  </a:lnTo>
                  <a:lnTo>
                    <a:pt x="6605270" y="885444"/>
                  </a:lnTo>
                  <a:lnTo>
                    <a:pt x="147574" y="885444"/>
                  </a:lnTo>
                  <a:lnTo>
                    <a:pt x="100917" y="877923"/>
                  </a:lnTo>
                  <a:lnTo>
                    <a:pt x="60405" y="856979"/>
                  </a:lnTo>
                  <a:lnTo>
                    <a:pt x="28464" y="825038"/>
                  </a:lnTo>
                  <a:lnTo>
                    <a:pt x="7520" y="784526"/>
                  </a:lnTo>
                  <a:lnTo>
                    <a:pt x="0" y="737870"/>
                  </a:lnTo>
                  <a:lnTo>
                    <a:pt x="0" y="14757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10411" y="2714370"/>
            <a:ext cx="5474970" cy="633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14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ALTER</a:t>
            </a:r>
            <a:r>
              <a:rPr sz="14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PROCEDURE</a:t>
            </a:r>
            <a:r>
              <a:rPr sz="1400" spc="-5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statement alters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procedure.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ts val="1550"/>
              </a:lnSpc>
              <a:spcBef>
                <a:spcPts val="90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procedure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calls other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procedures,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nested</a:t>
            </a:r>
            <a:r>
              <a:rPr sz="1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stored </a:t>
            </a:r>
            <a:r>
              <a:rPr sz="1400" b="1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affected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 altering</a:t>
            </a:r>
            <a:r>
              <a:rPr sz="14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calling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procedure.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02208" y="3954779"/>
            <a:ext cx="7417434" cy="1226820"/>
            <a:chOff x="902208" y="3954779"/>
            <a:chExt cx="7417434" cy="1226820"/>
          </a:xfrm>
        </p:grpSpPr>
        <p:sp>
          <p:nvSpPr>
            <p:cNvPr id="21" name="object 21"/>
            <p:cNvSpPr/>
            <p:nvPr/>
          </p:nvSpPr>
          <p:spPr>
            <a:xfrm>
              <a:off x="915162" y="4412741"/>
              <a:ext cx="7391400" cy="756285"/>
            </a:xfrm>
            <a:custGeom>
              <a:avLst/>
              <a:gdLst/>
              <a:ahLst/>
              <a:cxnLst/>
              <a:rect l="l" t="t" r="r" b="b"/>
              <a:pathLst>
                <a:path w="7391400" h="756285">
                  <a:moveTo>
                    <a:pt x="0" y="755904"/>
                  </a:moveTo>
                  <a:lnTo>
                    <a:pt x="7391400" y="755904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755904"/>
                  </a:lnTo>
                  <a:close/>
                </a:path>
              </a:pathLst>
            </a:custGeom>
            <a:ln w="25907">
              <a:solidFill>
                <a:srgbClr val="527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85494" y="3967733"/>
              <a:ext cx="6722745" cy="885825"/>
            </a:xfrm>
            <a:custGeom>
              <a:avLst/>
              <a:gdLst/>
              <a:ahLst/>
              <a:cxnLst/>
              <a:rect l="l" t="t" r="r" b="b"/>
              <a:pathLst>
                <a:path w="6722745" h="885825">
                  <a:moveTo>
                    <a:pt x="6574790" y="0"/>
                  </a:moveTo>
                  <a:lnTo>
                    <a:pt x="147574" y="0"/>
                  </a:lnTo>
                  <a:lnTo>
                    <a:pt x="100917" y="7520"/>
                  </a:lnTo>
                  <a:lnTo>
                    <a:pt x="60405" y="28464"/>
                  </a:lnTo>
                  <a:lnTo>
                    <a:pt x="28464" y="60405"/>
                  </a:lnTo>
                  <a:lnTo>
                    <a:pt x="7520" y="100917"/>
                  </a:lnTo>
                  <a:lnTo>
                    <a:pt x="0" y="147574"/>
                  </a:lnTo>
                  <a:lnTo>
                    <a:pt x="0" y="737870"/>
                  </a:lnTo>
                  <a:lnTo>
                    <a:pt x="7520" y="784526"/>
                  </a:lnTo>
                  <a:lnTo>
                    <a:pt x="28464" y="825038"/>
                  </a:lnTo>
                  <a:lnTo>
                    <a:pt x="60405" y="856979"/>
                  </a:lnTo>
                  <a:lnTo>
                    <a:pt x="100917" y="877923"/>
                  </a:lnTo>
                  <a:lnTo>
                    <a:pt x="147574" y="885444"/>
                  </a:lnTo>
                  <a:lnTo>
                    <a:pt x="6574790" y="885444"/>
                  </a:lnTo>
                  <a:lnTo>
                    <a:pt x="6621446" y="877923"/>
                  </a:lnTo>
                  <a:lnTo>
                    <a:pt x="6661958" y="856979"/>
                  </a:lnTo>
                  <a:lnTo>
                    <a:pt x="6693899" y="825038"/>
                  </a:lnTo>
                  <a:lnTo>
                    <a:pt x="6714843" y="784526"/>
                  </a:lnTo>
                  <a:lnTo>
                    <a:pt x="6722364" y="737870"/>
                  </a:lnTo>
                  <a:lnTo>
                    <a:pt x="6722364" y="147574"/>
                  </a:lnTo>
                  <a:lnTo>
                    <a:pt x="6714843" y="100917"/>
                  </a:lnTo>
                  <a:lnTo>
                    <a:pt x="6693899" y="60405"/>
                  </a:lnTo>
                  <a:lnTo>
                    <a:pt x="6661958" y="28464"/>
                  </a:lnTo>
                  <a:lnTo>
                    <a:pt x="6621446" y="7520"/>
                  </a:lnTo>
                  <a:lnTo>
                    <a:pt x="6574790" y="0"/>
                  </a:lnTo>
                  <a:close/>
                </a:path>
              </a:pathLst>
            </a:custGeom>
            <a:solidFill>
              <a:srgbClr val="527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85494" y="3967733"/>
              <a:ext cx="6722745" cy="885825"/>
            </a:xfrm>
            <a:custGeom>
              <a:avLst/>
              <a:gdLst/>
              <a:ahLst/>
              <a:cxnLst/>
              <a:rect l="l" t="t" r="r" b="b"/>
              <a:pathLst>
                <a:path w="6722745" h="885825">
                  <a:moveTo>
                    <a:pt x="0" y="147574"/>
                  </a:moveTo>
                  <a:lnTo>
                    <a:pt x="7520" y="100917"/>
                  </a:lnTo>
                  <a:lnTo>
                    <a:pt x="28464" y="60405"/>
                  </a:lnTo>
                  <a:lnTo>
                    <a:pt x="60405" y="28464"/>
                  </a:lnTo>
                  <a:lnTo>
                    <a:pt x="100917" y="7520"/>
                  </a:lnTo>
                  <a:lnTo>
                    <a:pt x="147574" y="0"/>
                  </a:lnTo>
                  <a:lnTo>
                    <a:pt x="6574790" y="0"/>
                  </a:lnTo>
                  <a:lnTo>
                    <a:pt x="6621446" y="7520"/>
                  </a:lnTo>
                  <a:lnTo>
                    <a:pt x="6661958" y="28464"/>
                  </a:lnTo>
                  <a:lnTo>
                    <a:pt x="6693899" y="60405"/>
                  </a:lnTo>
                  <a:lnTo>
                    <a:pt x="6714843" y="100917"/>
                  </a:lnTo>
                  <a:lnTo>
                    <a:pt x="6722364" y="147574"/>
                  </a:lnTo>
                  <a:lnTo>
                    <a:pt x="6722364" y="737870"/>
                  </a:lnTo>
                  <a:lnTo>
                    <a:pt x="6714843" y="784526"/>
                  </a:lnTo>
                  <a:lnTo>
                    <a:pt x="6693899" y="825038"/>
                  </a:lnTo>
                  <a:lnTo>
                    <a:pt x="6661958" y="856979"/>
                  </a:lnTo>
                  <a:lnTo>
                    <a:pt x="6621446" y="877923"/>
                  </a:lnTo>
                  <a:lnTo>
                    <a:pt x="6574790" y="885444"/>
                  </a:lnTo>
                  <a:lnTo>
                    <a:pt x="147574" y="885444"/>
                  </a:lnTo>
                  <a:lnTo>
                    <a:pt x="100917" y="877923"/>
                  </a:lnTo>
                  <a:lnTo>
                    <a:pt x="60405" y="856979"/>
                  </a:lnTo>
                  <a:lnTo>
                    <a:pt x="28464" y="825038"/>
                  </a:lnTo>
                  <a:lnTo>
                    <a:pt x="7520" y="784526"/>
                  </a:lnTo>
                  <a:lnTo>
                    <a:pt x="0" y="737870"/>
                  </a:lnTo>
                  <a:lnTo>
                    <a:pt x="0" y="14757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510411" y="4070350"/>
            <a:ext cx="6030595" cy="64071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ct val="93900"/>
              </a:lnSpc>
              <a:spcBef>
                <a:spcPts val="204"/>
              </a:spcBef>
            </a:pP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creators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procedure,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members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of the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sysadmin</a:t>
            </a:r>
            <a:r>
              <a:rPr sz="1400" spc="-5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role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400" b="1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members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of the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db_owner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db_ddladmin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fixed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database roles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permission</a:t>
            </a:r>
            <a:r>
              <a:rPr sz="1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execute</a:t>
            </a:r>
            <a:r>
              <a:rPr sz="14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ALTER PROCEDURE</a:t>
            </a:r>
            <a:r>
              <a:rPr sz="1400" spc="-5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statement.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02208" y="5315711"/>
            <a:ext cx="7417434" cy="1231900"/>
            <a:chOff x="902208" y="5315711"/>
            <a:chExt cx="7417434" cy="1231900"/>
          </a:xfrm>
        </p:grpSpPr>
        <p:sp>
          <p:nvSpPr>
            <p:cNvPr id="26" name="object 26"/>
            <p:cNvSpPr/>
            <p:nvPr/>
          </p:nvSpPr>
          <p:spPr>
            <a:xfrm>
              <a:off x="915162" y="5778245"/>
              <a:ext cx="7391400" cy="756285"/>
            </a:xfrm>
            <a:custGeom>
              <a:avLst/>
              <a:gdLst/>
              <a:ahLst/>
              <a:cxnLst/>
              <a:rect l="l" t="t" r="r" b="b"/>
              <a:pathLst>
                <a:path w="7391400" h="756284">
                  <a:moveTo>
                    <a:pt x="0" y="755903"/>
                  </a:moveTo>
                  <a:lnTo>
                    <a:pt x="7391400" y="755903"/>
                  </a:lnTo>
                  <a:lnTo>
                    <a:pt x="7391400" y="0"/>
                  </a:lnTo>
                  <a:lnTo>
                    <a:pt x="0" y="0"/>
                  </a:lnTo>
                  <a:lnTo>
                    <a:pt x="0" y="755903"/>
                  </a:lnTo>
                  <a:close/>
                </a:path>
              </a:pathLst>
            </a:custGeom>
            <a:ln w="25907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85494" y="5328665"/>
              <a:ext cx="6722745" cy="885825"/>
            </a:xfrm>
            <a:custGeom>
              <a:avLst/>
              <a:gdLst/>
              <a:ahLst/>
              <a:cxnLst/>
              <a:rect l="l" t="t" r="r" b="b"/>
              <a:pathLst>
                <a:path w="6722745" h="885825">
                  <a:moveTo>
                    <a:pt x="6574790" y="0"/>
                  </a:moveTo>
                  <a:lnTo>
                    <a:pt x="147574" y="0"/>
                  </a:lnTo>
                  <a:lnTo>
                    <a:pt x="100917" y="7520"/>
                  </a:lnTo>
                  <a:lnTo>
                    <a:pt x="60405" y="28464"/>
                  </a:lnTo>
                  <a:lnTo>
                    <a:pt x="28464" y="60405"/>
                  </a:lnTo>
                  <a:lnTo>
                    <a:pt x="7520" y="100917"/>
                  </a:lnTo>
                  <a:lnTo>
                    <a:pt x="0" y="147574"/>
                  </a:lnTo>
                  <a:lnTo>
                    <a:pt x="0" y="737870"/>
                  </a:lnTo>
                  <a:lnTo>
                    <a:pt x="7520" y="784512"/>
                  </a:lnTo>
                  <a:lnTo>
                    <a:pt x="28464" y="825022"/>
                  </a:lnTo>
                  <a:lnTo>
                    <a:pt x="60405" y="856968"/>
                  </a:lnTo>
                  <a:lnTo>
                    <a:pt x="100917" y="877919"/>
                  </a:lnTo>
                  <a:lnTo>
                    <a:pt x="147574" y="885444"/>
                  </a:lnTo>
                  <a:lnTo>
                    <a:pt x="6574790" y="885444"/>
                  </a:lnTo>
                  <a:lnTo>
                    <a:pt x="6621446" y="877919"/>
                  </a:lnTo>
                  <a:lnTo>
                    <a:pt x="6661958" y="856968"/>
                  </a:lnTo>
                  <a:lnTo>
                    <a:pt x="6693899" y="825022"/>
                  </a:lnTo>
                  <a:lnTo>
                    <a:pt x="6714843" y="784512"/>
                  </a:lnTo>
                  <a:lnTo>
                    <a:pt x="6722364" y="737870"/>
                  </a:lnTo>
                  <a:lnTo>
                    <a:pt x="6722364" y="147574"/>
                  </a:lnTo>
                  <a:lnTo>
                    <a:pt x="6714843" y="100917"/>
                  </a:lnTo>
                  <a:lnTo>
                    <a:pt x="6693899" y="60405"/>
                  </a:lnTo>
                  <a:lnTo>
                    <a:pt x="6661958" y="28464"/>
                  </a:lnTo>
                  <a:lnTo>
                    <a:pt x="6621446" y="7520"/>
                  </a:lnTo>
                  <a:lnTo>
                    <a:pt x="6574790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85494" y="5328665"/>
              <a:ext cx="6722745" cy="885825"/>
            </a:xfrm>
            <a:custGeom>
              <a:avLst/>
              <a:gdLst/>
              <a:ahLst/>
              <a:cxnLst/>
              <a:rect l="l" t="t" r="r" b="b"/>
              <a:pathLst>
                <a:path w="6722745" h="885825">
                  <a:moveTo>
                    <a:pt x="0" y="147574"/>
                  </a:moveTo>
                  <a:lnTo>
                    <a:pt x="7520" y="100917"/>
                  </a:lnTo>
                  <a:lnTo>
                    <a:pt x="28464" y="60405"/>
                  </a:lnTo>
                  <a:lnTo>
                    <a:pt x="60405" y="28464"/>
                  </a:lnTo>
                  <a:lnTo>
                    <a:pt x="100917" y="7520"/>
                  </a:lnTo>
                  <a:lnTo>
                    <a:pt x="147574" y="0"/>
                  </a:lnTo>
                  <a:lnTo>
                    <a:pt x="6574790" y="0"/>
                  </a:lnTo>
                  <a:lnTo>
                    <a:pt x="6621446" y="7520"/>
                  </a:lnTo>
                  <a:lnTo>
                    <a:pt x="6661958" y="28464"/>
                  </a:lnTo>
                  <a:lnTo>
                    <a:pt x="6693899" y="60405"/>
                  </a:lnTo>
                  <a:lnTo>
                    <a:pt x="6714843" y="100917"/>
                  </a:lnTo>
                  <a:lnTo>
                    <a:pt x="6722364" y="147574"/>
                  </a:lnTo>
                  <a:lnTo>
                    <a:pt x="6722364" y="737870"/>
                  </a:lnTo>
                  <a:lnTo>
                    <a:pt x="6714843" y="784512"/>
                  </a:lnTo>
                  <a:lnTo>
                    <a:pt x="6693899" y="825022"/>
                  </a:lnTo>
                  <a:lnTo>
                    <a:pt x="6661958" y="856968"/>
                  </a:lnTo>
                  <a:lnTo>
                    <a:pt x="6621446" y="877919"/>
                  </a:lnTo>
                  <a:lnTo>
                    <a:pt x="6574790" y="885444"/>
                  </a:lnTo>
                  <a:lnTo>
                    <a:pt x="147574" y="885444"/>
                  </a:lnTo>
                  <a:lnTo>
                    <a:pt x="100917" y="877919"/>
                  </a:lnTo>
                  <a:lnTo>
                    <a:pt x="60405" y="856968"/>
                  </a:lnTo>
                  <a:lnTo>
                    <a:pt x="28464" y="825022"/>
                  </a:lnTo>
                  <a:lnTo>
                    <a:pt x="7520" y="784512"/>
                  </a:lnTo>
                  <a:lnTo>
                    <a:pt x="0" y="737870"/>
                  </a:lnTo>
                  <a:lnTo>
                    <a:pt x="0" y="14757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10411" y="5338317"/>
            <a:ext cx="6193790" cy="82486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1540"/>
              </a:lnSpc>
              <a:spcBef>
                <a:spcPts val="27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It is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recommended that you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do not modify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system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stored procedures.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you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need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400" b="1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change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functionality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of a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system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stored procedure,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then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 user-defined </a:t>
            </a:r>
            <a:r>
              <a:rPr sz="1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system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stored procedure by copying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statements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existing stored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procedure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and modify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user-defined</a:t>
            </a:r>
            <a:r>
              <a:rPr sz="1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Calibri"/>
                <a:cs typeface="Calibri"/>
              </a:rPr>
              <a:t>procedure.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0533" y="294386"/>
            <a:ext cx="4620666" cy="3536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22960" y="2811779"/>
            <a:ext cx="7635240" cy="65849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DROP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PROCEDURE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&lt;procedure_name&gt;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9911" y="2282951"/>
            <a:ext cx="1054608" cy="38709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9740" y="990727"/>
            <a:ext cx="7644765" cy="159385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4330" marR="5080" indent="-342265">
              <a:lnSpc>
                <a:spcPct val="103299"/>
              </a:lnSpc>
              <a:spcBef>
                <a:spcPts val="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dropping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procedure,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execute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sp_depends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system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determine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objects</a:t>
            </a:r>
            <a:r>
              <a:rPr sz="1800" dirty="0">
                <a:latin typeface="Calibri"/>
                <a:cs typeface="Calibri"/>
              </a:rPr>
              <a:t> depend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procedure.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09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 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opp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 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DR</a:t>
            </a:r>
            <a:r>
              <a:rPr sz="1800" spc="5" dirty="0">
                <a:latin typeface="Courier New"/>
                <a:cs typeface="Courier New"/>
              </a:rPr>
              <a:t>O</a:t>
            </a:r>
            <a:r>
              <a:rPr sz="1800" dirty="0">
                <a:latin typeface="Courier New"/>
                <a:cs typeface="Courier New"/>
              </a:rPr>
              <a:t>P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PR</a:t>
            </a:r>
            <a:r>
              <a:rPr sz="1800" spc="5" dirty="0">
                <a:latin typeface="Courier New"/>
                <a:cs typeface="Courier New"/>
              </a:rPr>
              <a:t>O</a:t>
            </a:r>
            <a:r>
              <a:rPr sz="1800" spc="-5" dirty="0">
                <a:latin typeface="Courier New"/>
                <a:cs typeface="Courier New"/>
              </a:rPr>
              <a:t>CE</a:t>
            </a:r>
            <a:r>
              <a:rPr sz="1800" spc="5" dirty="0">
                <a:latin typeface="Courier New"/>
                <a:cs typeface="Courier New"/>
              </a:rPr>
              <a:t>D</a:t>
            </a:r>
            <a:r>
              <a:rPr sz="1800" spc="-5" dirty="0">
                <a:latin typeface="Courier New"/>
                <a:cs typeface="Courier New"/>
              </a:rPr>
              <a:t>UR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7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syntax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drop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  <a:p>
            <a:pPr marL="473709">
              <a:lnSpc>
                <a:spcPct val="100000"/>
              </a:lnSpc>
              <a:spcBef>
                <a:spcPts val="147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66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459740" y="3609847"/>
            <a:ext cx="6917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drops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procedure,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uspGetTotals</a:t>
            </a:r>
            <a:r>
              <a:rPr sz="1800" spc="-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2960" y="4114800"/>
            <a:ext cx="7635240" cy="64960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DROP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PROCEDURE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uspGetTotals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314" y="294386"/>
            <a:ext cx="4735931" cy="2658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138427"/>
            <a:ext cx="8161020" cy="8473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260094"/>
            <a:ext cx="6999605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2012 enables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procedures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inside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procedures.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6427" y="3195827"/>
            <a:ext cx="8161020" cy="84734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76427" y="2205227"/>
            <a:ext cx="8161020" cy="771525"/>
            <a:chOff x="376427" y="2205227"/>
            <a:chExt cx="8161020" cy="77152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2205227"/>
              <a:ext cx="8161020" cy="7711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2211323"/>
              <a:ext cx="8020811" cy="76504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9176" y="3318128"/>
            <a:ext cx="7689850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architecture</a:t>
            </a:r>
            <a:r>
              <a:rPr sz="1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calling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procedure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another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procedure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referred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nested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procedure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architecture.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6427" y="4264152"/>
            <a:ext cx="8161020" cy="769620"/>
            <a:chOff x="376427" y="4264152"/>
            <a:chExt cx="8161020" cy="76962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4264152"/>
              <a:ext cx="8161020" cy="76961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4268724"/>
              <a:ext cx="8020811" cy="765048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5253228"/>
            <a:ext cx="8161020" cy="84734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14299" y="5375554"/>
            <a:ext cx="7795895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5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If a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procedure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attempts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access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databases,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55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databases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nesting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architecture,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will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error.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67</a:t>
            </a:fld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314" y="294386"/>
            <a:ext cx="4735931" cy="26581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39114"/>
            <a:ext cx="8434070" cy="583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4330" marR="5080" indent="-342265">
              <a:lnSpc>
                <a:spcPct val="103299"/>
              </a:lnSpc>
              <a:spcBef>
                <a:spcPts val="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NestedProcedure</a:t>
            </a:r>
            <a:r>
              <a:rPr sz="1800" b="1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that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calls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two</a:t>
            </a:r>
            <a:r>
              <a:rPr sz="1800" spc="-5" dirty="0">
                <a:latin typeface="Calibri"/>
                <a:cs typeface="Calibri"/>
              </a:rPr>
              <a:t> other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were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created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earlier.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68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822960" y="1752600"/>
            <a:ext cx="7635240" cy="195072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1440" marR="4129404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CREATE PROCEDURE </a:t>
            </a:r>
            <a:r>
              <a:rPr sz="1400" spc="-10" dirty="0">
                <a:latin typeface="Courier New"/>
                <a:cs typeface="Courier New"/>
              </a:rPr>
              <a:t>NestedProcedure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BEGIN</a:t>
            </a:r>
            <a:endParaRPr sz="1400">
              <a:latin typeface="Courier New"/>
              <a:cs typeface="Courier New"/>
            </a:endParaRPr>
          </a:p>
          <a:p>
            <a:pPr marL="91440" marR="4873625">
              <a:lnSpc>
                <a:spcPts val="2020"/>
              </a:lnSpc>
              <a:spcBef>
                <a:spcPts val="120"/>
              </a:spcBef>
            </a:pPr>
            <a:r>
              <a:rPr sz="1400" spc="-5" dirty="0">
                <a:latin typeface="Courier New"/>
                <a:cs typeface="Courier New"/>
              </a:rPr>
              <a:t>EXEC uspGetCustTerritory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EXEC </a:t>
            </a:r>
            <a:r>
              <a:rPr sz="1400" spc="-10" dirty="0">
                <a:latin typeface="Courier New"/>
                <a:cs typeface="Courier New"/>
              </a:rPr>
              <a:t>uspGetSales </a:t>
            </a:r>
            <a:r>
              <a:rPr sz="1400" spc="-5" dirty="0">
                <a:latin typeface="Courier New"/>
                <a:cs typeface="Courier New"/>
              </a:rPr>
              <a:t>'France'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END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3935348"/>
            <a:ext cx="83705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When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NestedProcedure</a:t>
            </a:r>
            <a:r>
              <a:rPr sz="1800" b="1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executed,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turn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invokes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b="1" spc="-10" dirty="0">
                <a:latin typeface="Courier New"/>
                <a:cs typeface="Courier New"/>
              </a:rPr>
              <a:t>uspGetCustTerritory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b="1" spc="-10" dirty="0">
                <a:latin typeface="Courier New"/>
                <a:cs typeface="Courier New"/>
              </a:rPr>
              <a:t>uspGetSales </a:t>
            </a:r>
            <a:r>
              <a:rPr sz="1800" spc="-15" dirty="0">
                <a:latin typeface="Calibri"/>
                <a:cs typeface="Calibri"/>
              </a:rPr>
              <a:t>stored </a:t>
            </a:r>
            <a:r>
              <a:rPr sz="1800" spc="-10" dirty="0">
                <a:latin typeface="Calibri"/>
                <a:cs typeface="Calibri"/>
              </a:rPr>
              <a:t>procedures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passes 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 </a:t>
            </a:r>
            <a:r>
              <a:rPr sz="1800" spc="-10" dirty="0">
                <a:latin typeface="Calibri"/>
                <a:cs typeface="Calibri"/>
              </a:rPr>
              <a:t>France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parameter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uspGetSales</a:t>
            </a:r>
            <a:r>
              <a:rPr sz="1800" b="1" spc="-705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2083" y="301752"/>
            <a:ext cx="4722495" cy="2584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22960" y="3685032"/>
            <a:ext cx="7635240" cy="64960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@@NESTLEVEL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9911" y="3154679"/>
            <a:ext cx="1054608" cy="38862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9740" y="999871"/>
            <a:ext cx="7831455" cy="245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ts val="2125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level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nesting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current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determined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</a:pPr>
            <a:r>
              <a:rPr sz="1800" spc="-5" dirty="0">
                <a:latin typeface="Courier New"/>
                <a:cs typeface="Courier New"/>
              </a:rPr>
              <a:t>@@NESTLE</a:t>
            </a:r>
            <a:r>
              <a:rPr sz="1800" spc="-15" dirty="0">
                <a:latin typeface="Courier New"/>
                <a:cs typeface="Courier New"/>
              </a:rPr>
              <a:t>V</a:t>
            </a:r>
            <a:r>
              <a:rPr sz="1800" spc="-5" dirty="0">
                <a:latin typeface="Courier New"/>
                <a:cs typeface="Courier New"/>
              </a:rPr>
              <a:t>E</a:t>
            </a:r>
            <a:r>
              <a:rPr sz="1800" dirty="0">
                <a:latin typeface="Courier New"/>
                <a:cs typeface="Courier New"/>
              </a:rPr>
              <a:t>L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n.</a:t>
            </a:r>
            <a:endParaRPr sz="1800">
              <a:latin typeface="Calibri"/>
              <a:cs typeface="Calibri"/>
            </a:endParaRPr>
          </a:p>
          <a:p>
            <a:pPr marL="354330" marR="23495" indent="-342265">
              <a:lnSpc>
                <a:spcPts val="2230"/>
              </a:lnSpc>
              <a:spcBef>
                <a:spcPts val="1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When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@@NESTLEVEL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executed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within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Transact-SQL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string,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returned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10" dirty="0">
                <a:latin typeface="Calibri"/>
                <a:cs typeface="Calibri"/>
              </a:rPr>
              <a:t>current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nesting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level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00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sp_executesql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execute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@@NESTLEVEL</a:t>
            </a:r>
            <a:r>
              <a:rPr sz="1800" spc="-7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function,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  <a:spcBef>
                <a:spcPts val="70"/>
              </a:spcBef>
            </a:pPr>
            <a:r>
              <a:rPr sz="1800" spc="-5" dirty="0">
                <a:latin typeface="Calibri"/>
                <a:cs typeface="Calibri"/>
              </a:rPr>
              <a:t>returned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current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nesting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level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 </a:t>
            </a:r>
            <a:r>
              <a:rPr sz="1800" spc="-5" dirty="0">
                <a:latin typeface="Calibri"/>
                <a:cs typeface="Calibri"/>
              </a:rPr>
              <a:t>(as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another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procedure,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namely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</a:pPr>
            <a:r>
              <a:rPr sz="1800" spc="-10" dirty="0">
                <a:latin typeface="Courier New"/>
                <a:cs typeface="Courier New"/>
              </a:rPr>
              <a:t>sp_executesql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gets</a:t>
            </a:r>
            <a:r>
              <a:rPr sz="1800" dirty="0">
                <a:latin typeface="Calibri"/>
                <a:cs typeface="Calibri"/>
              </a:rPr>
              <a:t> added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nesting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chain).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Calibri"/>
              <a:cs typeface="Calibri"/>
            </a:endParaRPr>
          </a:p>
          <a:p>
            <a:pPr marL="473709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69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841044" y="4438650"/>
            <a:ext cx="77844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where,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ts val="2125"/>
              </a:lnSpc>
            </a:pPr>
            <a:r>
              <a:rPr sz="1800" spc="-10" dirty="0">
                <a:latin typeface="Courier New"/>
                <a:cs typeface="Courier New"/>
              </a:rPr>
              <a:t>@@NESTLEVEL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function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integer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specifying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level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ct val="100000"/>
              </a:lnSpc>
              <a:spcBef>
                <a:spcPts val="70"/>
              </a:spcBef>
            </a:pPr>
            <a:r>
              <a:rPr sz="1800" spc="-5" dirty="0">
                <a:latin typeface="Calibri"/>
                <a:cs typeface="Calibri"/>
              </a:rPr>
              <a:t>nesting.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301752"/>
            <a:ext cx="3062198" cy="34632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05332"/>
            <a:ext cx="7917180" cy="85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all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products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Product</a:t>
            </a:r>
            <a:endParaRPr sz="1800">
              <a:latin typeface="Courier New"/>
              <a:cs typeface="Courier New"/>
            </a:endParaRPr>
          </a:p>
          <a:p>
            <a:pPr marL="354330">
              <a:lnSpc>
                <a:spcPct val="100000"/>
              </a:lnSpc>
              <a:spcBef>
                <a:spcPts val="70"/>
              </a:spcBef>
            </a:pPr>
            <a:r>
              <a:rPr sz="1800" spc="-5" dirty="0"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following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-5" dirty="0">
                <a:latin typeface="Calibri"/>
                <a:cs typeface="Calibri"/>
              </a:rPr>
              <a:t> shows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part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0600" y="2133600"/>
            <a:ext cx="7144511" cy="36576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2083" y="301752"/>
            <a:ext cx="4722495" cy="2584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90727"/>
            <a:ext cx="8071484" cy="8578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54330" marR="5080" indent="-342265">
              <a:lnSpc>
                <a:spcPct val="101699"/>
              </a:lnSpc>
              <a:spcBef>
                <a:spcPts val="6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executes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Nest_Procedure</a:t>
            </a:r>
            <a:r>
              <a:rPr sz="1800" b="1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that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executes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ourier New"/>
                <a:cs typeface="Courier New"/>
              </a:rPr>
              <a:t>@@NESTLEVEL </a:t>
            </a:r>
            <a:r>
              <a:rPr sz="1800" spc="-5" dirty="0">
                <a:latin typeface="Calibri"/>
                <a:cs typeface="Calibri"/>
              </a:rPr>
              <a:t>function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determine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level of nesting in </a:t>
            </a:r>
            <a:r>
              <a:rPr sz="1800" spc="-10" dirty="0">
                <a:latin typeface="Calibri"/>
                <a:cs typeface="Calibri"/>
              </a:rPr>
              <a:t>three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different</a:t>
            </a:r>
            <a:r>
              <a:rPr sz="1800" spc="-5" dirty="0">
                <a:latin typeface="Calibri"/>
                <a:cs typeface="Calibri"/>
              </a:rPr>
              <a:t> scenarios.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2960" y="1935479"/>
            <a:ext cx="7635240" cy="221932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0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PROCEDURE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Nest_Procedure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AS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@@NESTLEVEL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NestLevel;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EXECUTE </a:t>
            </a:r>
            <a:r>
              <a:rPr sz="1400" spc="-10" dirty="0">
                <a:latin typeface="Courier New"/>
                <a:cs typeface="Courier New"/>
              </a:rPr>
              <a:t>('SELECT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@@NESTLEVEL AS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[NestLevel</a:t>
            </a:r>
            <a:r>
              <a:rPr sz="1400" spc="-5" dirty="0">
                <a:latin typeface="Courier New"/>
                <a:cs typeface="Courier New"/>
              </a:rPr>
              <a:t> With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Execute]');</a:t>
            </a:r>
            <a:endParaRPr sz="1400">
              <a:latin typeface="Courier New"/>
              <a:cs typeface="Courier New"/>
            </a:endParaRPr>
          </a:p>
          <a:p>
            <a:pPr marL="91440" marR="1045210">
              <a:lnSpc>
                <a:spcPct val="70000"/>
              </a:lnSpc>
              <a:spcBef>
                <a:spcPts val="844"/>
              </a:spcBef>
            </a:pPr>
            <a:r>
              <a:rPr sz="1400" spc="-5" dirty="0">
                <a:latin typeface="Courier New"/>
                <a:cs typeface="Courier New"/>
              </a:rPr>
              <a:t>EXECUTE sp_executesql N'SELECT @@NESTLEVEL AS </a:t>
            </a:r>
            <a:r>
              <a:rPr sz="1400" spc="-10" dirty="0">
                <a:latin typeface="Courier New"/>
                <a:cs typeface="Courier New"/>
              </a:rPr>
              <a:t>[NestLevel </a:t>
            </a:r>
            <a:r>
              <a:rPr sz="1400" spc="-5" dirty="0">
                <a:latin typeface="Courier New"/>
                <a:cs typeface="Courier New"/>
              </a:rPr>
              <a:t>With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sp_executesql]';</a:t>
            </a:r>
            <a:endParaRPr sz="1400">
              <a:latin typeface="Courier New"/>
              <a:cs typeface="Courier New"/>
            </a:endParaRPr>
          </a:p>
          <a:p>
            <a:pPr marL="91440" marR="104457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Code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Snippet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44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executes the</a:t>
            </a:r>
            <a:r>
              <a:rPr sz="1400" spc="-10" dirty="0">
                <a:latin typeface="Courier New"/>
                <a:cs typeface="Courier New"/>
              </a:rPr>
              <a:t> Nest_Procedure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stored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procedure.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Code</a:t>
            </a:r>
            <a:r>
              <a:rPr sz="1400" spc="-10" dirty="0">
                <a:latin typeface="Courier New"/>
                <a:cs typeface="Courier New"/>
              </a:rPr>
              <a:t> Snippet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44: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EXECUTE</a:t>
            </a:r>
            <a:r>
              <a:rPr sz="1400" spc="-6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Nest_Procedure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4200905"/>
            <a:ext cx="801243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ts val="2125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Three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three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different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methods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call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@@NESTLEVEL</a:t>
            </a:r>
            <a:r>
              <a:rPr sz="1800" spc="-6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00400" y="4800600"/>
            <a:ext cx="2286000" cy="1748027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70</a:t>
            </a:fld>
            <a:endParaRPr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71219" y="301752"/>
            <a:ext cx="5071110" cy="346710"/>
            <a:chOff x="1171219" y="301752"/>
            <a:chExt cx="5071110" cy="34671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219" y="301752"/>
              <a:ext cx="2819628" cy="3463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6004" y="310134"/>
              <a:ext cx="1583944" cy="24866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0150" y="309118"/>
              <a:ext cx="154812" cy="2462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55156" y="309118"/>
              <a:ext cx="286892" cy="24650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59740" y="999871"/>
            <a:ext cx="818260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metadata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system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views,</a:t>
            </a:r>
            <a:r>
              <a:rPr sz="1800" spc="-5" dirty="0">
                <a:latin typeface="Calibri"/>
                <a:cs typeface="Calibri"/>
              </a:rPr>
              <a:t> which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predefined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views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SQL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Server.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views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grouped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several </a:t>
            </a:r>
            <a:r>
              <a:rPr sz="1800" spc="-15" dirty="0">
                <a:latin typeface="Calibri"/>
                <a:cs typeface="Calibri"/>
              </a:rPr>
              <a:t>different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schemas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6551" y="2119883"/>
            <a:ext cx="2479675" cy="490855"/>
            <a:chOff x="606551" y="2119883"/>
            <a:chExt cx="2479675" cy="49085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6551" y="2132075"/>
              <a:ext cx="2444496" cy="4785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1227" y="2119883"/>
              <a:ext cx="2404872" cy="47701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59740" y="2845434"/>
            <a:ext cx="8083550" cy="138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contain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catalog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SQL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Server </a:t>
            </a:r>
            <a:r>
              <a:rPr sz="1800" spc="-15" dirty="0">
                <a:latin typeface="Calibri"/>
                <a:cs typeface="Calibri"/>
              </a:rPr>
              <a:t>system.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catalog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5" dirty="0">
                <a:latin typeface="Calibri"/>
                <a:cs typeface="Calibri"/>
              </a:rPr>
              <a:t> similar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inventory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views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contain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wide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range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metadata.</a:t>
            </a:r>
            <a:endParaRPr sz="1800">
              <a:latin typeface="Calibri"/>
              <a:cs typeface="Calibri"/>
            </a:endParaRPr>
          </a:p>
          <a:p>
            <a:pPr marL="354330" marR="5080" indent="-342265">
              <a:lnSpc>
                <a:spcPts val="2090"/>
              </a:lnSpc>
              <a:spcBef>
                <a:spcPts val="13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retrieves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list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user </a:t>
            </a:r>
            <a:r>
              <a:rPr sz="1800" spc="-10" dirty="0">
                <a:latin typeface="Calibri"/>
                <a:cs typeface="Calibri"/>
              </a:rPr>
              <a:t>tables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system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catalog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sys.tables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71</a:t>
            </a:fld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822960" y="4425696"/>
            <a:ext cx="7635240" cy="90868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91440" marR="3383915">
              <a:lnSpc>
                <a:spcPct val="12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SELECT name, object_id, </a:t>
            </a:r>
            <a:r>
              <a:rPr sz="1400" spc="-10" dirty="0">
                <a:latin typeface="Courier New"/>
                <a:cs typeface="Courier New"/>
              </a:rPr>
              <a:t>type, </a:t>
            </a:r>
            <a:r>
              <a:rPr sz="1400" spc="-5" dirty="0">
                <a:latin typeface="Courier New"/>
                <a:cs typeface="Courier New"/>
              </a:rPr>
              <a:t>type_desc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10" dirty="0">
                <a:latin typeface="Courier New"/>
                <a:cs typeface="Courier New"/>
              </a:rPr>
              <a:t> sys.tables;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71219" y="301752"/>
            <a:ext cx="5071110" cy="346710"/>
            <a:chOff x="1171219" y="301752"/>
            <a:chExt cx="5071110" cy="34671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219" y="301752"/>
              <a:ext cx="2819628" cy="3463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6004" y="310134"/>
              <a:ext cx="1583944" cy="24866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1548" y="306832"/>
              <a:ext cx="460501" cy="24879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606551" y="1063752"/>
            <a:ext cx="3004185" cy="489584"/>
            <a:chOff x="606551" y="1063752"/>
            <a:chExt cx="3004185" cy="489584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551" y="1074420"/>
              <a:ext cx="2977896" cy="4785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2751" y="1063752"/>
              <a:ext cx="2927604" cy="47548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59740" y="1541729"/>
            <a:ext cx="8248650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views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useful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third-party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tools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specific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SQL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Server.</a:t>
            </a:r>
            <a:endParaRPr sz="1800">
              <a:latin typeface="Calibri"/>
              <a:cs typeface="Calibri"/>
            </a:endParaRPr>
          </a:p>
          <a:p>
            <a:pPr marL="354330" marR="5080" indent="-3422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-5" dirty="0">
                <a:latin typeface="Calibri"/>
                <a:cs typeface="Calibri"/>
              </a:rPr>
              <a:t> schema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provide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internal,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system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table-independent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SQL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Server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metadata.</a:t>
            </a:r>
            <a:endParaRPr sz="1800">
              <a:latin typeface="Calibri"/>
              <a:cs typeface="Calibri"/>
            </a:endParaRPr>
          </a:p>
          <a:p>
            <a:pPr marL="354330" marR="92075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-5" dirty="0">
                <a:latin typeface="Calibri"/>
                <a:cs typeface="Calibri"/>
              </a:rPr>
              <a:t> schema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applications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correctly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although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significant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changes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have </a:t>
            </a:r>
            <a:r>
              <a:rPr sz="1800" spc="-5" dirty="0">
                <a:latin typeface="Calibri"/>
                <a:cs typeface="Calibri"/>
              </a:rPr>
              <a:t>been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made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underlying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system</a:t>
            </a:r>
            <a:r>
              <a:rPr sz="1800" spc="-5" dirty="0">
                <a:latin typeface="Calibri"/>
                <a:cs typeface="Calibri"/>
              </a:rPr>
              <a:t> tables.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points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given</a:t>
            </a:r>
            <a:r>
              <a:rPr sz="1800" dirty="0">
                <a:latin typeface="Calibri"/>
                <a:cs typeface="Calibri"/>
              </a:rPr>
              <a:t>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will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help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decide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whether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should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query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SQL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Server-specific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system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views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schema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views.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90600" y="3581400"/>
            <a:ext cx="7170420" cy="3000756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72</a:t>
            </a:fld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71219" y="301752"/>
            <a:ext cx="5071110" cy="346710"/>
            <a:chOff x="1171219" y="301752"/>
            <a:chExt cx="5071110" cy="34671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219" y="301752"/>
              <a:ext cx="2819628" cy="3463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6004" y="310134"/>
              <a:ext cx="1583944" cy="24866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3452" y="306832"/>
              <a:ext cx="458597" cy="25184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59740" y="999490"/>
            <a:ext cx="81730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retrieves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INFORMATION_SCHEMA.TABLES</a:t>
            </a:r>
            <a:endParaRPr sz="1800">
              <a:latin typeface="Courier New"/>
              <a:cs typeface="Courier New"/>
            </a:endParaRPr>
          </a:p>
          <a:p>
            <a:pPr marL="35433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vi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Adventure</a:t>
            </a:r>
            <a:r>
              <a:rPr sz="1800" spc="-15" dirty="0">
                <a:latin typeface="Courier New"/>
                <a:cs typeface="Courier New"/>
              </a:rPr>
              <a:t>W</a:t>
            </a:r>
            <a:r>
              <a:rPr sz="1800" spc="-5" dirty="0">
                <a:latin typeface="Courier New"/>
                <a:cs typeface="Courier New"/>
              </a:rPr>
              <a:t>o</a:t>
            </a:r>
            <a:r>
              <a:rPr sz="1800" spc="-15" dirty="0">
                <a:latin typeface="Courier New"/>
                <a:cs typeface="Courier New"/>
              </a:rPr>
              <a:t>r</a:t>
            </a:r>
            <a:r>
              <a:rPr sz="1800" spc="-5" dirty="0">
                <a:latin typeface="Courier New"/>
                <a:cs typeface="Courier New"/>
              </a:rPr>
              <a:t>ks</a:t>
            </a:r>
            <a:r>
              <a:rPr sz="1800" spc="-15" dirty="0">
                <a:latin typeface="Courier New"/>
                <a:cs typeface="Courier New"/>
              </a:rPr>
              <a:t>2</a:t>
            </a:r>
            <a:r>
              <a:rPr sz="1800" spc="-5" dirty="0">
                <a:latin typeface="Courier New"/>
                <a:cs typeface="Courier New"/>
              </a:rPr>
              <a:t>0</a:t>
            </a:r>
            <a:r>
              <a:rPr sz="1800" spc="-15" dirty="0">
                <a:latin typeface="Courier New"/>
                <a:cs typeface="Courier New"/>
              </a:rPr>
              <a:t>1</a:t>
            </a:r>
            <a:r>
              <a:rPr sz="1800" dirty="0">
                <a:latin typeface="Courier New"/>
                <a:cs typeface="Courier New"/>
              </a:rPr>
              <a:t>2</a:t>
            </a:r>
            <a:r>
              <a:rPr sz="1800" spc="-70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</a:t>
            </a:r>
            <a:r>
              <a:rPr sz="1800" spc="5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2960" y="1676400"/>
            <a:ext cx="7635240" cy="90868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1440" marR="136398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SELECT TABLE_CATALOG, TABLE_SCHEMA, TABLE_NAME, </a:t>
            </a:r>
            <a:r>
              <a:rPr sz="1400" spc="-10" dirty="0">
                <a:latin typeface="Courier New"/>
                <a:cs typeface="Courier New"/>
              </a:rPr>
              <a:t>TABLE_TYPE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 </a:t>
            </a:r>
            <a:r>
              <a:rPr sz="1400" spc="-10" dirty="0">
                <a:latin typeface="Courier New"/>
                <a:cs typeface="Courier New"/>
              </a:rPr>
              <a:t>INFORMATION_SCHEMA.TABLES;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6551" y="2738627"/>
            <a:ext cx="3004185" cy="490855"/>
            <a:chOff x="606551" y="2738627"/>
            <a:chExt cx="3004185" cy="49085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551" y="2750819"/>
              <a:ext cx="2977896" cy="4785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2751" y="2738627"/>
              <a:ext cx="2927604" cy="47701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59740" y="3404742"/>
            <a:ext cx="8135620" cy="2760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86995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In </a:t>
            </a:r>
            <a:r>
              <a:rPr sz="1800" spc="-5" dirty="0">
                <a:latin typeface="Calibri"/>
                <a:cs typeface="Calibri"/>
              </a:rPr>
              <a:t>addition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views,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SQL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Server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provides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number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built-in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functions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metadata 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query.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1750">
              <a:latin typeface="Calibri"/>
              <a:cs typeface="Calibri"/>
            </a:endParaRPr>
          </a:p>
          <a:p>
            <a:pPr marL="354330" marR="34671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include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scalar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table-valued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system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settings,</a:t>
            </a:r>
            <a:r>
              <a:rPr sz="1800" spc="-5" dirty="0">
                <a:latin typeface="Calibri"/>
                <a:cs typeface="Calibri"/>
              </a:rPr>
              <a:t> session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options,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wide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range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"/>
            </a:pPr>
            <a:endParaRPr sz="1850">
              <a:latin typeface="Calibri"/>
              <a:cs typeface="Calibri"/>
            </a:endParaRPr>
          </a:p>
          <a:p>
            <a:pPr marL="354330" marR="5080" indent="-342265">
              <a:lnSpc>
                <a:spcPts val="209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SQL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Server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metadata</a:t>
            </a:r>
            <a:r>
              <a:rPr sz="1800" spc="-5" dirty="0">
                <a:latin typeface="Calibri"/>
                <a:cs typeface="Calibri"/>
              </a:rPr>
              <a:t> functions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variety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formats.</a:t>
            </a:r>
            <a:r>
              <a:rPr sz="1800" spc="-5" dirty="0">
                <a:latin typeface="Calibri"/>
                <a:cs typeface="Calibri"/>
              </a:rPr>
              <a:t> Some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appear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similar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standard </a:t>
            </a:r>
            <a:r>
              <a:rPr sz="1800" spc="-5" dirty="0">
                <a:latin typeface="Calibri"/>
                <a:cs typeface="Calibri"/>
              </a:rPr>
              <a:t>scalar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ERROR_NUMBER()</a:t>
            </a:r>
            <a:r>
              <a:rPr sz="1800" spc="-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17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se 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5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uc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@@VERSIO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ourier New"/>
                <a:cs typeface="Courier New"/>
              </a:rPr>
              <a:t>$PARTIT</a:t>
            </a:r>
            <a:r>
              <a:rPr sz="1800" spc="-15" dirty="0">
                <a:latin typeface="Courier New"/>
                <a:cs typeface="Courier New"/>
              </a:rPr>
              <a:t>I</a:t>
            </a: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20" dirty="0">
                <a:latin typeface="Courier New"/>
                <a:cs typeface="Courier New"/>
              </a:rPr>
              <a:t>N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73</a:t>
            </a:fld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71219" y="301752"/>
            <a:ext cx="5071110" cy="346710"/>
            <a:chOff x="1171219" y="301752"/>
            <a:chExt cx="5071110" cy="34671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219" y="301752"/>
              <a:ext cx="2819628" cy="3463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6004" y="310134"/>
              <a:ext cx="1583944" cy="24866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5070" y="309118"/>
              <a:ext cx="466978" cy="246507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2000" y="1447800"/>
            <a:ext cx="7728204" cy="32766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59740" y="4816855"/>
            <a:ext cx="7642859" cy="583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uses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SELECT</a:t>
            </a:r>
            <a:r>
              <a:rPr sz="1800" spc="-705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statement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system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metadata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70"/>
              </a:spcBef>
            </a:pPr>
            <a:r>
              <a:rPr sz="1800" spc="-5" dirty="0">
                <a:latin typeface="Calibri"/>
                <a:cs typeface="Calibri"/>
              </a:rPr>
              <a:t>function.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74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822960" y="5492496"/>
            <a:ext cx="7635240" cy="64960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SERVERPROPERTY('EDITION')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EditionName;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9740" y="971499"/>
            <a:ext cx="64573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shows</a:t>
            </a:r>
            <a:r>
              <a:rPr sz="1800" dirty="0">
                <a:latin typeface="Calibri"/>
                <a:cs typeface="Calibri"/>
              </a:rPr>
              <a:t> some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common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system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metadata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5402"/>
            <a:ext cx="6665188" cy="3526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062227"/>
            <a:ext cx="8161020" cy="8473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060450"/>
            <a:ext cx="7695565" cy="7937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Dynamic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Views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(DMVs)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Dynamic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(DMFs)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dynamic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objects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return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database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state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information.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6427" y="2967227"/>
            <a:ext cx="8161020" cy="84734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76427" y="1982723"/>
            <a:ext cx="8161020" cy="841375"/>
            <a:chOff x="376427" y="1982723"/>
            <a:chExt cx="8161020" cy="84137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2013203"/>
              <a:ext cx="8161020" cy="8107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1982723"/>
              <a:ext cx="8020811" cy="76504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9176" y="2966084"/>
            <a:ext cx="7283450" cy="7937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provide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useful insight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used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examining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state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instance,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troubleshooting,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performance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tuning.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6427" y="3957828"/>
            <a:ext cx="8161020" cy="771525"/>
            <a:chOff x="376427" y="3957828"/>
            <a:chExt cx="8161020" cy="771525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427" y="3957828"/>
              <a:ext cx="8161020" cy="76961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3963924"/>
              <a:ext cx="8020811" cy="765048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4872228"/>
            <a:ext cx="8161020" cy="84734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14299" y="5118353"/>
            <a:ext cx="6328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2012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nearly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200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dynamic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objects.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6427" y="5786628"/>
            <a:ext cx="8161020" cy="771525"/>
            <a:chOff x="376427" y="5786628"/>
            <a:chExt cx="8161020" cy="771525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427" y="5786628"/>
              <a:ext cx="8161020" cy="76961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5792724"/>
              <a:ext cx="8020811" cy="765047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4386"/>
            <a:ext cx="6168110" cy="3536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71499"/>
            <a:ext cx="74358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lists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naming </a:t>
            </a:r>
            <a:r>
              <a:rPr sz="1800" spc="-10" dirty="0">
                <a:latin typeface="Calibri"/>
                <a:cs typeface="Calibri"/>
              </a:rPr>
              <a:t>convention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helps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organize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DMVs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by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function.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76</a:t>
            </a:fld>
            <a:endParaRPr dirty="0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289050" y="1746250"/>
          <a:ext cx="6400800" cy="2997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0"/>
                <a:gridCol w="4267200"/>
              </a:tblGrid>
              <a:tr h="584073"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Naming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Pattern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6375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6375E"/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db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database</a:t>
                      </a:r>
                      <a:r>
                        <a:rPr sz="1400" spc="-8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related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</a:tr>
              <a:tr h="501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io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390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I/O</a:t>
                      </a:r>
                      <a:r>
                        <a:rPr sz="1400" spc="-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statistics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390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</a:tr>
              <a:tr h="50152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Os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390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SQL</a:t>
                      </a:r>
                      <a:r>
                        <a:rPr sz="1400" spc="-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Server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Operating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System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Information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1390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</a:tr>
              <a:tr h="4965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"tran"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transaction-related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</a:tr>
              <a:tr h="4664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"exec"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219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query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execution-related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metadata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219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59740" y="5002529"/>
            <a:ext cx="8225155" cy="583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4330" marR="5080" indent="-342265">
              <a:lnSpc>
                <a:spcPct val="103299"/>
              </a:lnSpc>
              <a:spcBef>
                <a:spcPts val="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8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dynamic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management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ourier New"/>
                <a:cs typeface="Courier New"/>
              </a:rPr>
              <a:t>SELECT</a:t>
            </a:r>
            <a:r>
              <a:rPr sz="1800" spc="-705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statement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would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any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user-defined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 table-valued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4386"/>
            <a:ext cx="6168110" cy="3536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71499"/>
            <a:ext cx="7188834" cy="565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ts val="2125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list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current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connections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dirty="0">
                <a:latin typeface="Calibri"/>
                <a:cs typeface="Calibri"/>
              </a:rPr>
              <a:t> the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</a:pPr>
            <a:r>
              <a:rPr sz="1800" spc="-5" dirty="0">
                <a:latin typeface="Courier New"/>
                <a:cs typeface="Courier New"/>
              </a:rPr>
              <a:t>sys.dm_e</a:t>
            </a:r>
            <a:r>
              <a:rPr sz="1800" spc="-15" dirty="0">
                <a:latin typeface="Courier New"/>
                <a:cs typeface="Courier New"/>
              </a:rPr>
              <a:t>x</a:t>
            </a:r>
            <a:r>
              <a:rPr sz="1800" spc="-5" dirty="0">
                <a:latin typeface="Courier New"/>
                <a:cs typeface="Courier New"/>
              </a:rPr>
              <a:t>e</a:t>
            </a:r>
            <a:r>
              <a:rPr sz="1800" spc="-15" dirty="0">
                <a:latin typeface="Courier New"/>
                <a:cs typeface="Courier New"/>
              </a:rPr>
              <a:t>c</a:t>
            </a:r>
            <a:r>
              <a:rPr sz="1800" spc="-5" dirty="0">
                <a:latin typeface="Courier New"/>
                <a:cs typeface="Courier New"/>
              </a:rPr>
              <a:t>_s</a:t>
            </a:r>
            <a:r>
              <a:rPr sz="1800" spc="-15" dirty="0">
                <a:latin typeface="Courier New"/>
                <a:cs typeface="Courier New"/>
              </a:rPr>
              <a:t>e</a:t>
            </a:r>
            <a:r>
              <a:rPr sz="1800" spc="-5" dirty="0">
                <a:latin typeface="Courier New"/>
                <a:cs typeface="Courier New"/>
              </a:rPr>
              <a:t>s</a:t>
            </a:r>
            <a:r>
              <a:rPr sz="1800" spc="-15" dirty="0">
                <a:latin typeface="Courier New"/>
                <a:cs typeface="Courier New"/>
              </a:rPr>
              <a:t>s</a:t>
            </a:r>
            <a:r>
              <a:rPr sz="1800" spc="-5" dirty="0">
                <a:latin typeface="Courier New"/>
                <a:cs typeface="Courier New"/>
              </a:rPr>
              <a:t>io</a:t>
            </a:r>
            <a:r>
              <a:rPr sz="1800" spc="-15" dirty="0">
                <a:latin typeface="Courier New"/>
                <a:cs typeface="Courier New"/>
              </a:rPr>
              <a:t>n</a:t>
            </a:r>
            <a:r>
              <a:rPr sz="1800" dirty="0">
                <a:latin typeface="Courier New"/>
                <a:cs typeface="Courier New"/>
              </a:rPr>
              <a:t>s</a:t>
            </a:r>
            <a:r>
              <a:rPr sz="1800" spc="-70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vi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spc="-125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77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822960" y="1676400"/>
            <a:ext cx="7635240" cy="116586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1440" marR="296037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session_id,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login_time,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program_name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sys.dm_exec_sessions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WHERE</a:t>
            </a:r>
            <a:r>
              <a:rPr sz="1400" spc="-10" dirty="0">
                <a:latin typeface="Courier New"/>
                <a:cs typeface="Courier New"/>
              </a:rPr>
              <a:t> login_name</a:t>
            </a:r>
            <a:r>
              <a:rPr sz="1400" spc="-5" dirty="0">
                <a:latin typeface="Courier New"/>
                <a:cs typeface="Courier New"/>
              </a:rPr>
              <a:t> ='sa' </a:t>
            </a:r>
            <a:r>
              <a:rPr sz="1400" spc="-10" dirty="0">
                <a:latin typeface="Courier New"/>
                <a:cs typeface="Courier New"/>
              </a:rPr>
              <a:t>and</a:t>
            </a:r>
            <a:r>
              <a:rPr sz="1400" spc="-5" dirty="0">
                <a:latin typeface="Courier New"/>
                <a:cs typeface="Courier New"/>
              </a:rPr>
              <a:t> is_user_process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=1;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3020695"/>
            <a:ext cx="8296909" cy="223012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4330" marR="5080" indent="-342265">
              <a:lnSpc>
                <a:spcPct val="103299"/>
              </a:lnSpc>
              <a:spcBef>
                <a:spcPts val="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ourier New"/>
                <a:cs typeface="Courier New"/>
              </a:rPr>
              <a:t>sys.dm_exec_sessions</a:t>
            </a:r>
            <a:r>
              <a:rPr sz="1800" spc="-70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server-scoped DMV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displays information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about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active</a:t>
            </a:r>
            <a:r>
              <a:rPr sz="1800" dirty="0">
                <a:latin typeface="Calibri"/>
                <a:cs typeface="Calibri"/>
              </a:rPr>
              <a:t> user </a:t>
            </a:r>
            <a:r>
              <a:rPr sz="1800" spc="-10" dirty="0">
                <a:latin typeface="Calibri"/>
                <a:cs typeface="Calibri"/>
              </a:rPr>
              <a:t>connections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internal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tasks.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1750">
              <a:latin typeface="Calibri"/>
              <a:cs typeface="Calibri"/>
            </a:endParaRPr>
          </a:p>
          <a:p>
            <a:pPr marL="354330" marR="484505" indent="-3422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includes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login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user,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current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session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setting, client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version,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client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program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name,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client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login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Wingdings"/>
              <a:buChar char=""/>
            </a:pPr>
            <a:endParaRPr sz="1600">
              <a:latin typeface="Calibri"/>
              <a:cs typeface="Calibri"/>
            </a:endParaRPr>
          </a:p>
          <a:p>
            <a:pPr marL="354330" marR="182245" indent="-342265">
              <a:lnSpc>
                <a:spcPct val="103499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sys.dm_exec_sessions</a:t>
            </a:r>
            <a:r>
              <a:rPr sz="1800" spc="-67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identify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session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find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4386"/>
            <a:ext cx="6168110" cy="3536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62355"/>
            <a:ext cx="8147684" cy="305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Here,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is_user_process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determines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session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75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system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session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value of</a:t>
            </a:r>
            <a:r>
              <a:rPr sz="1800" dirty="0">
                <a:latin typeface="Calibri"/>
                <a:cs typeface="Calibri"/>
              </a:rPr>
              <a:t> 1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indicates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system</a:t>
            </a:r>
            <a:r>
              <a:rPr sz="1800" spc="-5" dirty="0">
                <a:latin typeface="Calibri"/>
                <a:cs typeface="Calibri"/>
              </a:rPr>
              <a:t> session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rather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user </a:t>
            </a:r>
            <a:r>
              <a:rPr sz="1800" spc="-5" dirty="0">
                <a:latin typeface="Calibri"/>
                <a:cs typeface="Calibri"/>
              </a:rPr>
              <a:t>session.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"/>
            </a:pPr>
            <a:endParaRPr sz="1650">
              <a:latin typeface="Calibri"/>
              <a:cs typeface="Calibri"/>
            </a:endParaRPr>
          </a:p>
          <a:p>
            <a:pPr marL="354330" marR="46990" indent="-342265">
              <a:lnSpc>
                <a:spcPct val="103299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program_name</a:t>
            </a:r>
            <a:r>
              <a:rPr sz="1800" spc="-68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-5" dirty="0">
                <a:latin typeface="Calibri"/>
                <a:cs typeface="Calibri"/>
              </a:rPr>
              <a:t> determines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client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program</a:t>
            </a:r>
            <a:r>
              <a:rPr sz="1800" dirty="0">
                <a:latin typeface="Calibri"/>
                <a:cs typeface="Calibri"/>
              </a:rPr>
              <a:t> that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initiated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session.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"/>
            </a:pPr>
            <a:endParaRPr sz="17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login_time</a:t>
            </a:r>
            <a:r>
              <a:rPr sz="1800" spc="-68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establishes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session </a:t>
            </a:r>
            <a:r>
              <a:rPr sz="1800" spc="-10" dirty="0">
                <a:latin typeface="Calibri"/>
                <a:cs typeface="Calibri"/>
              </a:rPr>
              <a:t>began.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"/>
            </a:pP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output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dirty="0">
                <a:latin typeface="Calibri"/>
                <a:cs typeface="Calibri"/>
              </a:rPr>
              <a:t>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" y="4447032"/>
            <a:ext cx="7772400" cy="96316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78</a:t>
            </a:fld>
            <a:endParaRPr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6426" y="306831"/>
              <a:ext cx="2121255" cy="33985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7340" y="183895"/>
            <a:ext cx="8357234" cy="565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Tahoma"/>
              <a:cs typeface="Tahoma"/>
            </a:endParaRPr>
          </a:p>
          <a:p>
            <a:pPr marL="429895" marR="51435" indent="-341630">
              <a:lnSpc>
                <a:spcPct val="70000"/>
              </a:lnSpc>
              <a:buChar char="●"/>
              <a:tabLst>
                <a:tab pos="429895" algn="l"/>
                <a:tab pos="430530" algn="l"/>
              </a:tabLst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 virtual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made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selected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columns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dirty="0">
                <a:latin typeface="Calibri"/>
                <a:cs typeface="Calibri"/>
              </a:rPr>
              <a:t> one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CREATE</a:t>
            </a:r>
            <a:r>
              <a:rPr sz="1800" spc="-5" dirty="0">
                <a:latin typeface="Calibri"/>
                <a:cs typeface="Calibri"/>
              </a:rPr>
              <a:t> 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command</a:t>
            </a:r>
            <a:r>
              <a:rPr sz="1800" dirty="0">
                <a:latin typeface="Calibri"/>
                <a:cs typeface="Calibri"/>
              </a:rPr>
              <a:t>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SQL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Server.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Char char="●"/>
            </a:pPr>
            <a:endParaRPr sz="1800">
              <a:latin typeface="Calibri"/>
              <a:cs typeface="Calibri"/>
            </a:endParaRPr>
          </a:p>
          <a:p>
            <a:pPr marL="429895" marR="247015" indent="-341630">
              <a:lnSpc>
                <a:spcPct val="70000"/>
              </a:lnSpc>
              <a:spcBef>
                <a:spcPts val="1480"/>
              </a:spcBef>
              <a:buChar char="●"/>
              <a:tabLst>
                <a:tab pos="429895" algn="l"/>
                <a:tab pos="430530" algn="l"/>
              </a:tabLst>
            </a:pPr>
            <a:r>
              <a:rPr sz="1800" spc="-10" dirty="0">
                <a:latin typeface="Calibri"/>
                <a:cs typeface="Calibri"/>
              </a:rPr>
              <a:t>Users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manipulate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views,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inserting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into</a:t>
            </a:r>
            <a:r>
              <a:rPr sz="1800" spc="-5" dirty="0">
                <a:latin typeface="Calibri"/>
                <a:cs typeface="Calibri"/>
              </a:rPr>
              <a:t> views,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modifying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views,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deleting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 views.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alibri"/>
              <a:buChar char="●"/>
            </a:pPr>
            <a:endParaRPr sz="2450">
              <a:latin typeface="Calibri"/>
              <a:cs typeface="Calibri"/>
            </a:endParaRPr>
          </a:p>
          <a:p>
            <a:pPr marL="429895" indent="-341630">
              <a:lnSpc>
                <a:spcPts val="1835"/>
              </a:lnSpc>
              <a:buChar char="●"/>
              <a:tabLst>
                <a:tab pos="429895" algn="l"/>
                <a:tab pos="430530" algn="l"/>
              </a:tabLst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group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Transact-SQL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statements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single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block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429895">
              <a:lnSpc>
                <a:spcPts val="1835"/>
              </a:lnSpc>
            </a:pP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 </a:t>
            </a:r>
            <a:r>
              <a:rPr sz="1800" spc="-10" dirty="0">
                <a:latin typeface="Calibri"/>
                <a:cs typeface="Calibri"/>
              </a:rPr>
              <a:t>performs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specific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task.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429895" marR="43180" indent="-341630">
              <a:lnSpc>
                <a:spcPct val="70000"/>
              </a:lnSpc>
              <a:spcBef>
                <a:spcPts val="1475"/>
              </a:spcBef>
              <a:buChar char="●"/>
              <a:tabLst>
                <a:tab pos="429895" algn="l"/>
                <a:tab pos="430530" algn="l"/>
              </a:tabLst>
            </a:pPr>
            <a:r>
              <a:rPr sz="1800" spc="-5" dirty="0">
                <a:latin typeface="Calibri"/>
                <a:cs typeface="Calibri"/>
              </a:rPr>
              <a:t>SQL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Server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supports </a:t>
            </a:r>
            <a:r>
              <a:rPr sz="1800" spc="-10" dirty="0">
                <a:latin typeface="Calibri"/>
                <a:cs typeface="Calibri"/>
              </a:rPr>
              <a:t>various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procedures,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User-Defined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Stored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Procedures,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Extended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Stored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Procedures,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15" dirty="0">
                <a:latin typeface="Calibri"/>
                <a:cs typeface="Calibri"/>
              </a:rPr>
              <a:t>System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Stored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Char char="●"/>
            </a:pPr>
            <a:endParaRPr sz="1800">
              <a:latin typeface="Calibri"/>
              <a:cs typeface="Calibri"/>
            </a:endParaRPr>
          </a:p>
          <a:p>
            <a:pPr marL="429895" marR="190500" indent="-341630">
              <a:lnSpc>
                <a:spcPct val="70000"/>
              </a:lnSpc>
              <a:spcBef>
                <a:spcPts val="1480"/>
              </a:spcBef>
              <a:buChar char="●"/>
              <a:tabLst>
                <a:tab pos="429895" algn="l"/>
                <a:tab pos="430530" algn="l"/>
              </a:tabLst>
            </a:pPr>
            <a:r>
              <a:rPr sz="1800" spc="-15" dirty="0">
                <a:latin typeface="Calibri"/>
                <a:cs typeface="Calibri"/>
              </a:rPr>
              <a:t>System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classified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different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categories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Catalog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Stored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Security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Stored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Procedures,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10" dirty="0">
                <a:latin typeface="Calibri"/>
                <a:cs typeface="Calibri"/>
              </a:rPr>
              <a:t>Cursor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Stored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alibri"/>
              <a:buChar char="●"/>
            </a:pPr>
            <a:endParaRPr sz="2450">
              <a:latin typeface="Calibri"/>
              <a:cs typeface="Calibri"/>
            </a:endParaRPr>
          </a:p>
          <a:p>
            <a:pPr marL="429895" indent="-341630">
              <a:lnSpc>
                <a:spcPts val="1835"/>
              </a:lnSpc>
              <a:buChar char="●"/>
              <a:tabLst>
                <a:tab pos="429895" algn="l"/>
                <a:tab pos="430530" algn="l"/>
              </a:tabLst>
            </a:pPr>
            <a:r>
              <a:rPr sz="1800" dirty="0">
                <a:latin typeface="Calibri"/>
                <a:cs typeface="Calibri"/>
              </a:rPr>
              <a:t>Input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parameters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procedures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pass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receive</a:t>
            </a:r>
            <a:endParaRPr sz="1800">
              <a:latin typeface="Calibri"/>
              <a:cs typeface="Calibri"/>
            </a:endParaRPr>
          </a:p>
          <a:p>
            <a:pPr marL="429895">
              <a:lnSpc>
                <a:spcPts val="1835"/>
              </a:lnSpc>
            </a:pPr>
            <a:r>
              <a:rPr sz="1800" spc="-10" dirty="0">
                <a:latin typeface="Calibri"/>
                <a:cs typeface="Calibri"/>
              </a:rPr>
              <a:t>data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 </a:t>
            </a:r>
            <a:r>
              <a:rPr sz="1800" spc="-15" dirty="0">
                <a:latin typeface="Calibri"/>
                <a:cs typeface="Calibri"/>
              </a:rPr>
              <a:t>stored </a:t>
            </a:r>
            <a:r>
              <a:rPr sz="1800" spc="-10" dirty="0">
                <a:latin typeface="Calibri"/>
                <a:cs typeface="Calibri"/>
              </a:rPr>
              <a:t>procedures.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79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4386"/>
            <a:ext cx="6665696" cy="35369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132332"/>
            <a:ext cx="8161020" cy="70103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302511"/>
            <a:ext cx="4909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JOI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sz="1800" spc="-6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b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76427" y="1900427"/>
            <a:ext cx="8161020" cy="701040"/>
            <a:chOff x="376427" y="1900427"/>
            <a:chExt cx="8161020" cy="70104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427" y="1900427"/>
              <a:ext cx="8161020" cy="7010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151" y="1900427"/>
              <a:ext cx="8020811" cy="696468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2627" y="3197351"/>
            <a:ext cx="1074420" cy="38709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57200" y="3752088"/>
            <a:ext cx="8001000" cy="127762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VIEW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&lt;view_name&gt;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AS</a:t>
            </a:r>
            <a:endParaRPr sz="1400">
              <a:latin typeface="Courier New"/>
              <a:cs typeface="Courier New"/>
            </a:endParaRPr>
          </a:p>
          <a:p>
            <a:pPr marL="91440" marR="523938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SELECT </a:t>
            </a:r>
            <a:r>
              <a:rPr sz="1400" dirty="0">
                <a:latin typeface="Courier New"/>
                <a:cs typeface="Courier New"/>
              </a:rPr>
              <a:t>* </a:t>
            </a:r>
            <a:r>
              <a:rPr sz="1400" spc="-10" dirty="0">
                <a:latin typeface="Courier New"/>
                <a:cs typeface="Courier New"/>
              </a:rPr>
              <a:t>FROM </a:t>
            </a:r>
            <a:r>
              <a:rPr sz="1400" spc="-5" dirty="0">
                <a:latin typeface="Courier New"/>
                <a:cs typeface="Courier New"/>
              </a:rPr>
              <a:t>table_name1 </a:t>
            </a:r>
            <a:r>
              <a:rPr sz="1400" spc="-8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JOIN</a:t>
            </a:r>
            <a:r>
              <a:rPr sz="1400" spc="-10" dirty="0">
                <a:latin typeface="Courier New"/>
                <a:cs typeface="Courier New"/>
              </a:rPr>
              <a:t> table_name2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ON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table_name1.column_name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table_name2.column_name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59740" y="5124450"/>
            <a:ext cx="6202680" cy="138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where,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ts val="2125"/>
              </a:lnSpc>
            </a:pPr>
            <a:r>
              <a:rPr sz="1800" spc="-5" dirty="0">
                <a:latin typeface="Courier New"/>
                <a:cs typeface="Courier New"/>
              </a:rPr>
              <a:t>view_name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name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view.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table_name1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spc="-5" dirty="0">
                <a:latin typeface="Calibri"/>
                <a:cs typeface="Calibri"/>
              </a:rPr>
              <a:t> table.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JOIN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two</a:t>
            </a:r>
            <a:r>
              <a:rPr sz="1800" spc="-5" dirty="0">
                <a:latin typeface="Calibri"/>
                <a:cs typeface="Calibri"/>
              </a:rPr>
              <a:t> tables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joined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JOIN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keyword.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table_name2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name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second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9740" y="2676271"/>
            <a:ext cx="6866890" cy="82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syntax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JOIN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keyword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as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 marL="107314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6426" y="306831"/>
              <a:ext cx="2121255" cy="33985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7340" y="183895"/>
            <a:ext cx="8184515" cy="2909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Tahoma"/>
              <a:cs typeface="Tahoma"/>
            </a:endParaRPr>
          </a:p>
          <a:p>
            <a:pPr marL="429895" marR="299720" indent="-341630">
              <a:lnSpc>
                <a:spcPct val="70000"/>
              </a:lnSpc>
              <a:buChar char="●"/>
              <a:tabLst>
                <a:tab pos="429895" algn="l"/>
                <a:tab pos="430530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properties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stored</a:t>
            </a:r>
            <a:r>
              <a:rPr sz="1800" dirty="0">
                <a:latin typeface="Calibri"/>
                <a:cs typeface="Calibri"/>
              </a:rPr>
              <a:t> 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system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tables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referred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10" dirty="0">
                <a:latin typeface="Calibri"/>
                <a:cs typeface="Calibri"/>
              </a:rPr>
              <a:t>metadata.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Char char="●"/>
            </a:pPr>
            <a:endParaRPr sz="1800">
              <a:latin typeface="Calibri"/>
              <a:cs typeface="Calibri"/>
            </a:endParaRPr>
          </a:p>
          <a:p>
            <a:pPr marL="429895" marR="5080" indent="-341630">
              <a:lnSpc>
                <a:spcPct val="70000"/>
              </a:lnSpc>
              <a:spcBef>
                <a:spcPts val="1480"/>
              </a:spcBef>
              <a:buChar char="●"/>
              <a:tabLst>
                <a:tab pos="429895" algn="l"/>
                <a:tab pos="430530" algn="l"/>
              </a:tabLst>
            </a:pPr>
            <a:r>
              <a:rPr sz="1800" spc="-25" dirty="0">
                <a:latin typeface="Calibri"/>
                <a:cs typeface="Calibri"/>
              </a:rPr>
              <a:t>DMVs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DMFs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dynamic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management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objects</a:t>
            </a:r>
            <a:r>
              <a:rPr sz="1800" dirty="0">
                <a:latin typeface="Calibri"/>
                <a:cs typeface="Calibri"/>
              </a:rPr>
              <a:t> that</a:t>
            </a:r>
            <a:r>
              <a:rPr sz="1800" spc="-10" dirty="0">
                <a:latin typeface="Calibri"/>
                <a:cs typeface="Calibri"/>
              </a:rPr>
              <a:t> return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server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database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state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alibri"/>
              <a:buChar char="●"/>
            </a:pPr>
            <a:endParaRPr sz="2450">
              <a:latin typeface="Calibri"/>
              <a:cs typeface="Calibri"/>
            </a:endParaRPr>
          </a:p>
          <a:p>
            <a:pPr marL="429895" indent="-341630">
              <a:lnSpc>
                <a:spcPct val="100000"/>
              </a:lnSpc>
              <a:buChar char="●"/>
              <a:tabLst>
                <a:tab pos="429895" algn="l"/>
                <a:tab pos="430530" algn="l"/>
              </a:tabLst>
            </a:pPr>
            <a:r>
              <a:rPr sz="1800" spc="-25" dirty="0">
                <a:latin typeface="Calibri"/>
                <a:cs typeface="Calibri"/>
              </a:rPr>
              <a:t>DMVs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DMFs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collectively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referred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dynamic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management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80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4386"/>
            <a:ext cx="6665696" cy="3536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38200" y="2188464"/>
            <a:ext cx="7848600" cy="3507104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CREATE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VIEW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vwPersonDetails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AS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SELECT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p.Title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,p.[FirstName]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,p.[MiddleName]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,p.[LastName]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,e.[JobTitle]</a:t>
            </a:r>
            <a:endParaRPr sz="1400">
              <a:latin typeface="Courier New"/>
              <a:cs typeface="Courier New"/>
            </a:endParaRPr>
          </a:p>
          <a:p>
            <a:pPr marL="91440" marR="4129404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FROM [HumanResources].[Employee] </a:t>
            </a:r>
            <a:r>
              <a:rPr sz="1400" dirty="0">
                <a:latin typeface="Courier New"/>
                <a:cs typeface="Courier New"/>
              </a:rPr>
              <a:t>e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INNER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JOIN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[Person].[Person]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p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ON p.[BusinessEntityID]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e.[BusinessEntityID]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GO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Using</a:t>
            </a:r>
            <a:r>
              <a:rPr spc="-10" dirty="0"/>
              <a:t> </a:t>
            </a:r>
            <a:r>
              <a:rPr spc="-5" dirty="0"/>
              <a:t>Views,</a:t>
            </a:r>
            <a:r>
              <a:rPr spc="-10" dirty="0"/>
              <a:t> </a:t>
            </a:r>
            <a:r>
              <a:rPr spc="-5" dirty="0"/>
              <a:t>Stored</a:t>
            </a:r>
            <a:r>
              <a:rPr spc="-30" dirty="0"/>
              <a:t> </a:t>
            </a:r>
            <a:r>
              <a:rPr spc="-5" dirty="0"/>
              <a:t>Procedures,</a:t>
            </a:r>
            <a:r>
              <a:rPr spc="-1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Querying</a:t>
            </a:r>
            <a:r>
              <a:rPr spc="-25" dirty="0"/>
              <a:t> </a:t>
            </a:r>
            <a:r>
              <a:rPr spc="-5" dirty="0"/>
              <a:t>Metadata/</a:t>
            </a:r>
            <a:r>
              <a:rPr spc="-35" dirty="0"/>
              <a:t> </a:t>
            </a:r>
            <a:r>
              <a:rPr spc="-5" dirty="0"/>
              <a:t>Session</a:t>
            </a:r>
            <a:r>
              <a:rPr dirty="0"/>
              <a:t> 10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459740" y="999490"/>
            <a:ext cx="7902575" cy="113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20955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view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named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vwPersonDetails</a:t>
            </a:r>
            <a:r>
              <a:rPr sz="1800" b="1" spc="-6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specific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um</a:t>
            </a:r>
            <a:r>
              <a:rPr sz="1800" dirty="0">
                <a:latin typeface="Calibri"/>
                <a:cs typeface="Calibri"/>
              </a:rPr>
              <a:t>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Perso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Employe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JOIN</a:t>
            </a:r>
            <a:r>
              <a:rPr sz="1800" spc="-68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ON</a:t>
            </a:r>
            <a:r>
              <a:rPr sz="1800" spc="-675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keywords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two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BusinessEntityID</a:t>
            </a:r>
            <a:endParaRPr sz="1800">
              <a:latin typeface="Courier New"/>
              <a:cs typeface="Courier New"/>
            </a:endParaRPr>
          </a:p>
          <a:p>
            <a:pPr marL="354330">
              <a:lnSpc>
                <a:spcPct val="100000"/>
              </a:lnSpc>
              <a:spcBef>
                <a:spcPts val="75"/>
              </a:spcBef>
            </a:pPr>
            <a:r>
              <a:rPr sz="1800" spc="-10" dirty="0">
                <a:latin typeface="Calibri"/>
                <a:cs typeface="Calibri"/>
              </a:rPr>
              <a:t>column.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5744057"/>
            <a:ext cx="7940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This 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contain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Title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FirstName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MiddleName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LastNam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5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Perso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JobTitl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Employe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able.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8304</Words>
  <Application>Microsoft Office PowerPoint</Application>
  <PresentationFormat>On-screen Show (4:3)</PresentationFormat>
  <Paragraphs>1448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Arial MT</vt:lpstr>
      <vt:lpstr>Calibri</vt:lpstr>
      <vt:lpstr>Courier New</vt:lpstr>
      <vt:lpstr>Palatino Linotype</vt:lpstr>
      <vt:lpstr>Tahoma</vt:lpstr>
      <vt:lpstr>Times New Roman</vt:lpstr>
      <vt:lpstr>Wingdings</vt:lpstr>
      <vt:lpstr>Office Theme</vt:lpstr>
      <vt:lpstr>Data Management Using  Microsoft SQL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10 XP</dc:title>
  <dc:creator>Aptech Limited</dc:creator>
  <cp:lastModifiedBy>Microsoft account</cp:lastModifiedBy>
  <cp:revision>1</cp:revision>
  <dcterms:created xsi:type="dcterms:W3CDTF">2022-01-12T10:01:43Z</dcterms:created>
  <dcterms:modified xsi:type="dcterms:W3CDTF">2022-01-12T10:52:00Z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2014-09-02T00:00:00Z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2022-01-12T00:00:00Z</vt:filetime>
  </property>
</Properties>
</file>